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23"/>
  </p:notesMasterIdLst>
  <p:sldIdLst>
    <p:sldId id="256" r:id="rId2"/>
    <p:sldId id="325" r:id="rId3"/>
    <p:sldId id="326" r:id="rId4"/>
    <p:sldId id="329" r:id="rId5"/>
    <p:sldId id="330" r:id="rId6"/>
    <p:sldId id="336" r:id="rId7"/>
    <p:sldId id="338" r:id="rId8"/>
    <p:sldId id="337" r:id="rId9"/>
    <p:sldId id="333" r:id="rId10"/>
    <p:sldId id="334" r:id="rId11"/>
    <p:sldId id="335" r:id="rId12"/>
    <p:sldId id="339" r:id="rId13"/>
    <p:sldId id="340" r:id="rId14"/>
    <p:sldId id="341" r:id="rId15"/>
    <p:sldId id="342" r:id="rId16"/>
    <p:sldId id="343" r:id="rId17"/>
    <p:sldId id="344" r:id="rId18"/>
    <p:sldId id="345" r:id="rId19"/>
    <p:sldId id="275" r:id="rId20"/>
    <p:sldId id="276" r:id="rId21"/>
    <p:sldId id="279" r:id="rId22"/>
  </p:sldIdLst>
  <p:sldSz cx="9144000" cy="5143500" type="screen16x9"/>
  <p:notesSz cx="6858000" cy="9144000"/>
  <p:embeddedFontLst>
    <p:embeddedFont>
      <p:font typeface="Georgia" panose="02040502050405020303" pitchFamily="18" charset="0"/>
      <p:regular r:id="rId24"/>
      <p:bold r:id="rId25"/>
      <p:italic r:id="rId26"/>
      <p:boldItalic r:id="rId27"/>
    </p:embeddedFont>
    <p:embeddedFont>
      <p:font typeface="Open Sans" panose="020B0606030504020204" pitchFamily="34" charset="0"/>
      <p:regular r:id="rId28"/>
      <p:bold r:id="rId29"/>
      <p:italic r:id="rId30"/>
      <p:boldItalic r:id="rId3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17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F6680"/>
    <a:srgbClr val="E6F0E4"/>
    <a:srgbClr val="46555A"/>
    <a:srgbClr val="EF6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152"/>
    <p:restoredTop sz="94689"/>
  </p:normalViewPr>
  <p:slideViewPr>
    <p:cSldViewPr snapToGrid="0">
      <p:cViewPr varScale="1">
        <p:scale>
          <a:sx n="242" d="100"/>
          <a:sy n="242" d="100"/>
        </p:scale>
        <p:origin x="1560" y="472"/>
      </p:cViewPr>
      <p:guideLst>
        <p:guide orient="horz" pos="1620"/>
        <p:guide pos="217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font" Target="fonts/font5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Google Shape;64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9">
          <a:extLst>
            <a:ext uri="{FF2B5EF4-FFF2-40B4-BE49-F238E27FC236}">
              <a16:creationId xmlns:a16="http://schemas.microsoft.com/office/drawing/2014/main" id="{98CD3847-7A99-66F0-FE20-5555A95A3C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g9cc2ee5d2a_0_62:notes">
            <a:extLst>
              <a:ext uri="{FF2B5EF4-FFF2-40B4-BE49-F238E27FC236}">
                <a16:creationId xmlns:a16="http://schemas.microsoft.com/office/drawing/2014/main" id="{80F40C41-10CB-6044-18C7-88B5D3D13D6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1" name="Google Shape;171;g9cc2ee5d2a_0_62:notes">
            <a:extLst>
              <a:ext uri="{FF2B5EF4-FFF2-40B4-BE49-F238E27FC236}">
                <a16:creationId xmlns:a16="http://schemas.microsoft.com/office/drawing/2014/main" id="{BCB316DC-E0BC-6A66-2251-D29B5CE5A61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046440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7">
          <a:extLst>
            <a:ext uri="{FF2B5EF4-FFF2-40B4-BE49-F238E27FC236}">
              <a16:creationId xmlns:a16="http://schemas.microsoft.com/office/drawing/2014/main" id="{5C2125B8-5E3B-E915-921E-A72D8EF76D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g9cc2ee5d2a_0_108:notes">
            <a:extLst>
              <a:ext uri="{FF2B5EF4-FFF2-40B4-BE49-F238E27FC236}">
                <a16:creationId xmlns:a16="http://schemas.microsoft.com/office/drawing/2014/main" id="{11F66405-42CD-07F0-9E43-0375C0B5683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9" name="Google Shape;149;g9cc2ee5d2a_0_108:notes">
            <a:extLst>
              <a:ext uri="{FF2B5EF4-FFF2-40B4-BE49-F238E27FC236}">
                <a16:creationId xmlns:a16="http://schemas.microsoft.com/office/drawing/2014/main" id="{03B07952-DE76-538C-BB38-1A06DEBE06C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444708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>
          <a:extLst>
            <a:ext uri="{FF2B5EF4-FFF2-40B4-BE49-F238E27FC236}">
              <a16:creationId xmlns:a16="http://schemas.microsoft.com/office/drawing/2014/main" id="{54ADA492-1303-1BAA-09A7-CF4EF1FEE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g371d7de1025_0_318:notes">
            <a:extLst>
              <a:ext uri="{FF2B5EF4-FFF2-40B4-BE49-F238E27FC236}">
                <a16:creationId xmlns:a16="http://schemas.microsoft.com/office/drawing/2014/main" id="{62A70762-8E67-EA43-C4CC-7BF00F76055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" name="Google Shape;136;g371d7de1025_0_318:notes">
            <a:extLst>
              <a:ext uri="{FF2B5EF4-FFF2-40B4-BE49-F238E27FC236}">
                <a16:creationId xmlns:a16="http://schemas.microsoft.com/office/drawing/2014/main" id="{D6FB4460-D8D8-FF86-BF63-A9EF5C049D9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6934690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>
          <a:extLst>
            <a:ext uri="{FF2B5EF4-FFF2-40B4-BE49-F238E27FC236}">
              <a16:creationId xmlns:a16="http://schemas.microsoft.com/office/drawing/2014/main" id="{633F7539-3723-7EF6-7DE0-371FEBD490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g371d7de1025_0_318:notes">
            <a:extLst>
              <a:ext uri="{FF2B5EF4-FFF2-40B4-BE49-F238E27FC236}">
                <a16:creationId xmlns:a16="http://schemas.microsoft.com/office/drawing/2014/main" id="{0C04003F-D7D6-0864-FA5B-1AED0818670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" name="Google Shape;136;g371d7de1025_0_318:notes">
            <a:extLst>
              <a:ext uri="{FF2B5EF4-FFF2-40B4-BE49-F238E27FC236}">
                <a16:creationId xmlns:a16="http://schemas.microsoft.com/office/drawing/2014/main" id="{1EC9A0D1-4AA5-91D8-C3C9-27B04EA9958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2463719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>
          <a:extLst>
            <a:ext uri="{FF2B5EF4-FFF2-40B4-BE49-F238E27FC236}">
              <a16:creationId xmlns:a16="http://schemas.microsoft.com/office/drawing/2014/main" id="{9E2F09DF-4CB8-55E0-1966-48806AC1CB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g371d7de1025_0_318:notes">
            <a:extLst>
              <a:ext uri="{FF2B5EF4-FFF2-40B4-BE49-F238E27FC236}">
                <a16:creationId xmlns:a16="http://schemas.microsoft.com/office/drawing/2014/main" id="{3A597975-DCC9-B988-B0A2-ED69E38FD55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" name="Google Shape;136;g371d7de1025_0_318:notes">
            <a:extLst>
              <a:ext uri="{FF2B5EF4-FFF2-40B4-BE49-F238E27FC236}">
                <a16:creationId xmlns:a16="http://schemas.microsoft.com/office/drawing/2014/main" id="{28DDDE1A-BBB1-7206-F222-B04DB620B56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1515787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>
          <a:extLst>
            <a:ext uri="{FF2B5EF4-FFF2-40B4-BE49-F238E27FC236}">
              <a16:creationId xmlns:a16="http://schemas.microsoft.com/office/drawing/2014/main" id="{8D95103C-1AC1-1F04-2859-9771AE8AC4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g371d7de1025_0_318:notes">
            <a:extLst>
              <a:ext uri="{FF2B5EF4-FFF2-40B4-BE49-F238E27FC236}">
                <a16:creationId xmlns:a16="http://schemas.microsoft.com/office/drawing/2014/main" id="{16622225-7114-ACA6-F80C-FDC892B1EE5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" name="Google Shape;136;g371d7de1025_0_318:notes">
            <a:extLst>
              <a:ext uri="{FF2B5EF4-FFF2-40B4-BE49-F238E27FC236}">
                <a16:creationId xmlns:a16="http://schemas.microsoft.com/office/drawing/2014/main" id="{73E7FE30-A9D7-C771-B526-4A892C9CCBF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0654835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">
          <a:extLst>
            <a:ext uri="{FF2B5EF4-FFF2-40B4-BE49-F238E27FC236}">
              <a16:creationId xmlns:a16="http://schemas.microsoft.com/office/drawing/2014/main" id="{5890EDE6-A1E5-5F0A-8835-318494EBDA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9809e3f15e_0_87:notes">
            <a:extLst>
              <a:ext uri="{FF2B5EF4-FFF2-40B4-BE49-F238E27FC236}">
                <a16:creationId xmlns:a16="http://schemas.microsoft.com/office/drawing/2014/main" id="{B3EEE4A3-B72A-B076-2135-476FAD08D53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9809e3f15e_0_87:notes">
            <a:extLst>
              <a:ext uri="{FF2B5EF4-FFF2-40B4-BE49-F238E27FC236}">
                <a16:creationId xmlns:a16="http://schemas.microsoft.com/office/drawing/2014/main" id="{74A07B01-3420-DC7F-CCCD-E98C15DF53C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1087994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g362017e84f2_0_1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7" name="Google Shape;197;g362017e84f2_0_1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g371d7de1025_0_4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3" name="Google Shape;203;g371d7de1025_0_4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">
          <a:extLst>
            <a:ext uri="{FF2B5EF4-FFF2-40B4-BE49-F238E27FC236}">
              <a16:creationId xmlns:a16="http://schemas.microsoft.com/office/drawing/2014/main" id="{482FB5C6-C650-140C-B328-1E0865B71B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9809e3f15e_0_87:notes">
            <a:extLst>
              <a:ext uri="{FF2B5EF4-FFF2-40B4-BE49-F238E27FC236}">
                <a16:creationId xmlns:a16="http://schemas.microsoft.com/office/drawing/2014/main" id="{0C0250EA-D74B-754C-5487-D993C4FBCCC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9809e3f15e_0_87:notes">
            <a:extLst>
              <a:ext uri="{FF2B5EF4-FFF2-40B4-BE49-F238E27FC236}">
                <a16:creationId xmlns:a16="http://schemas.microsoft.com/office/drawing/2014/main" id="{C20BA97B-E959-FA1C-12D2-7B9014DF66A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688376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>
          <a:extLst>
            <a:ext uri="{FF2B5EF4-FFF2-40B4-BE49-F238E27FC236}">
              <a16:creationId xmlns:a16="http://schemas.microsoft.com/office/drawing/2014/main" id="{BAB16256-035E-A831-3CF9-FE88A21E87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53aaf97a34_0_0:notes">
            <a:extLst>
              <a:ext uri="{FF2B5EF4-FFF2-40B4-BE49-F238E27FC236}">
                <a16:creationId xmlns:a16="http://schemas.microsoft.com/office/drawing/2014/main" id="{9CB7BB4F-AE5F-5644-EAB1-CFAB7FD6012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53aaf97a34_0_0:notes">
            <a:extLst>
              <a:ext uri="{FF2B5EF4-FFF2-40B4-BE49-F238E27FC236}">
                <a16:creationId xmlns:a16="http://schemas.microsoft.com/office/drawing/2014/main" id="{8A8836F9-0A8A-9A47-16A8-2341C0BBFCC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654711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>
          <a:extLst>
            <a:ext uri="{FF2B5EF4-FFF2-40B4-BE49-F238E27FC236}">
              <a16:creationId xmlns:a16="http://schemas.microsoft.com/office/drawing/2014/main" id="{C0E4B2C4-E925-0DCF-3A8C-CDBA844C73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9cc2ee5d2a_0_67:notes">
            <a:extLst>
              <a:ext uri="{FF2B5EF4-FFF2-40B4-BE49-F238E27FC236}">
                <a16:creationId xmlns:a16="http://schemas.microsoft.com/office/drawing/2014/main" id="{C888B80E-EB4A-2E62-C34D-4711DD770AF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g9cc2ee5d2a_0_67:notes">
            <a:extLst>
              <a:ext uri="{FF2B5EF4-FFF2-40B4-BE49-F238E27FC236}">
                <a16:creationId xmlns:a16="http://schemas.microsoft.com/office/drawing/2014/main" id="{B712EE7B-D918-339D-6F00-2E857961819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957523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9">
          <a:extLst>
            <a:ext uri="{FF2B5EF4-FFF2-40B4-BE49-F238E27FC236}">
              <a16:creationId xmlns:a16="http://schemas.microsoft.com/office/drawing/2014/main" id="{9D5F9903-0AEB-7E39-3478-FE6A4F1763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g9cc2ee5d2a_0_51:notes">
            <a:extLst>
              <a:ext uri="{FF2B5EF4-FFF2-40B4-BE49-F238E27FC236}">
                <a16:creationId xmlns:a16="http://schemas.microsoft.com/office/drawing/2014/main" id="{06CFF8A5-DD9A-CE61-637A-D57648F5AB9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1" name="Google Shape;141;g9cc2ee5d2a_0_51:notes">
            <a:extLst>
              <a:ext uri="{FF2B5EF4-FFF2-40B4-BE49-F238E27FC236}">
                <a16:creationId xmlns:a16="http://schemas.microsoft.com/office/drawing/2014/main" id="{9C399809-326F-4782-3B62-CC3C25A00F5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083705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4">
          <a:extLst>
            <a:ext uri="{FF2B5EF4-FFF2-40B4-BE49-F238E27FC236}">
              <a16:creationId xmlns:a16="http://schemas.microsoft.com/office/drawing/2014/main" id="{04F6B2A9-5C55-AAB4-95A3-DA8F276CD9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g1fc3c4dc7f3_0_0:notes">
            <a:extLst>
              <a:ext uri="{FF2B5EF4-FFF2-40B4-BE49-F238E27FC236}">
                <a16:creationId xmlns:a16="http://schemas.microsoft.com/office/drawing/2014/main" id="{EAB1A0DF-8F5A-549B-11FD-5166AA95CF5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6" name="Google Shape;156;g1fc3c4dc7f3_0_0:notes">
            <a:extLst>
              <a:ext uri="{FF2B5EF4-FFF2-40B4-BE49-F238E27FC236}">
                <a16:creationId xmlns:a16="http://schemas.microsoft.com/office/drawing/2014/main" id="{61DE22C9-ED25-C7A0-F9DB-7F753DBCD93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306891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4">
          <a:extLst>
            <a:ext uri="{FF2B5EF4-FFF2-40B4-BE49-F238E27FC236}">
              <a16:creationId xmlns:a16="http://schemas.microsoft.com/office/drawing/2014/main" id="{7611812C-6CDB-6696-1962-8CA64DDDA2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g1fc3c4dc7f3_0_0:notes">
            <a:extLst>
              <a:ext uri="{FF2B5EF4-FFF2-40B4-BE49-F238E27FC236}">
                <a16:creationId xmlns:a16="http://schemas.microsoft.com/office/drawing/2014/main" id="{3000FE79-841B-5F94-C262-47364440505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6" name="Google Shape;156;g1fc3c4dc7f3_0_0:notes">
            <a:extLst>
              <a:ext uri="{FF2B5EF4-FFF2-40B4-BE49-F238E27FC236}">
                <a16:creationId xmlns:a16="http://schemas.microsoft.com/office/drawing/2014/main" id="{90C8F70F-13F1-165B-0886-F72798C2EDB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570293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4">
          <a:extLst>
            <a:ext uri="{FF2B5EF4-FFF2-40B4-BE49-F238E27FC236}">
              <a16:creationId xmlns:a16="http://schemas.microsoft.com/office/drawing/2014/main" id="{EA671DD9-7418-3063-A1D4-1D7F951196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g1fc3c4dc7f3_0_0:notes">
            <a:extLst>
              <a:ext uri="{FF2B5EF4-FFF2-40B4-BE49-F238E27FC236}">
                <a16:creationId xmlns:a16="http://schemas.microsoft.com/office/drawing/2014/main" id="{7911B4F6-A8BA-57C7-A6BC-B1D2C34F586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6" name="Google Shape;156;g1fc3c4dc7f3_0_0:notes">
            <a:extLst>
              <a:ext uri="{FF2B5EF4-FFF2-40B4-BE49-F238E27FC236}">
                <a16:creationId xmlns:a16="http://schemas.microsoft.com/office/drawing/2014/main" id="{60259ACF-795A-F807-0204-38165B924A1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382143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9">
          <a:extLst>
            <a:ext uri="{FF2B5EF4-FFF2-40B4-BE49-F238E27FC236}">
              <a16:creationId xmlns:a16="http://schemas.microsoft.com/office/drawing/2014/main" id="{C824A34E-541D-8089-79DF-5B71113E9D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g9cc2ee5d2a_0_62:notes">
            <a:extLst>
              <a:ext uri="{FF2B5EF4-FFF2-40B4-BE49-F238E27FC236}">
                <a16:creationId xmlns:a16="http://schemas.microsoft.com/office/drawing/2014/main" id="{E2C4146D-6976-8A88-A62D-77029E42D95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1" name="Google Shape;171;g9cc2ee5d2a_0_62:notes">
            <a:extLst>
              <a:ext uri="{FF2B5EF4-FFF2-40B4-BE49-F238E27FC236}">
                <a16:creationId xmlns:a16="http://schemas.microsoft.com/office/drawing/2014/main" id="{88A324B0-9E5D-F99F-A8A0-F8698AA4B04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657840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41C58D1-1F94-48BE-33B2-AC8426E18E1B}"/>
              </a:ext>
            </a:extLst>
          </p:cNvPr>
          <p:cNvSpPr/>
          <p:nvPr userDrawn="1"/>
        </p:nvSpPr>
        <p:spPr>
          <a:xfrm>
            <a:off x="0" y="4191940"/>
            <a:ext cx="9144000" cy="951560"/>
          </a:xfrm>
          <a:prstGeom prst="rect">
            <a:avLst/>
          </a:prstGeom>
          <a:solidFill>
            <a:srgbClr val="E6F0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Google Shape;18;p2"/>
          <p:cNvSpPr txBox="1">
            <a:spLocks noGrp="1"/>
          </p:cNvSpPr>
          <p:nvPr>
            <p:ph type="ctrTitle" hasCustomPrompt="1"/>
          </p:nvPr>
        </p:nvSpPr>
        <p:spPr>
          <a:xfrm>
            <a:off x="1052595" y="1173737"/>
            <a:ext cx="7136700" cy="1237104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2pPr>
            <a:lvl3pPr lvl="2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3pPr>
            <a:lvl4pPr lvl="3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4pPr>
            <a:lvl5pPr lvl="4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5pPr>
            <a:lvl6pPr lvl="5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6pPr>
            <a:lvl7pPr lvl="6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7pPr>
            <a:lvl8pPr lvl="7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8pPr>
            <a:lvl9pPr lvl="8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9pPr>
          </a:lstStyle>
          <a:p>
            <a:br>
              <a:rPr lang="en-CA" dirty="0"/>
            </a:br>
            <a:br>
              <a:rPr lang="en-CA" dirty="0"/>
            </a:br>
            <a:br>
              <a:rPr lang="en-CA" dirty="0"/>
            </a:br>
            <a:br>
              <a:rPr lang="en-CA" dirty="0"/>
            </a:br>
            <a:br>
              <a:rPr lang="en-CA" dirty="0"/>
            </a:br>
            <a:endParaRPr dirty="0"/>
          </a:p>
        </p:txBody>
      </p:sp>
      <p:sp>
        <p:nvSpPr>
          <p:cNvPr id="19" name="Google Shape;19;p2"/>
          <p:cNvSpPr txBox="1">
            <a:spLocks noGrp="1"/>
          </p:cNvSpPr>
          <p:nvPr>
            <p:ph type="subTitle" idx="1"/>
          </p:nvPr>
        </p:nvSpPr>
        <p:spPr>
          <a:xfrm>
            <a:off x="2137235" y="2830731"/>
            <a:ext cx="4870500" cy="65504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 lang="en-CA" dirty="0"/>
          </a:p>
        </p:txBody>
      </p:sp>
      <p:pic>
        <p:nvPicPr>
          <p:cNvPr id="3" name="Picture 2" descr="A close up of a text&#10;&#10;AI-generated content may be incorrect.">
            <a:extLst>
              <a:ext uri="{FF2B5EF4-FFF2-40B4-BE49-F238E27FC236}">
                <a16:creationId xmlns:a16="http://schemas.microsoft.com/office/drawing/2014/main" id="{3CAA2CAE-4559-7B26-87B3-3D6F3CA052E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2595" y="4191940"/>
            <a:ext cx="7136700" cy="95156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304850"/>
            <a:ext cx="8520600" cy="153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9pPr>
          </a:lstStyle>
          <a:p>
            <a:r>
              <a:rPr dirty="0"/>
              <a:t>xx%</a:t>
            </a:r>
          </a:p>
        </p:txBody>
      </p:sp>
      <p:sp>
        <p:nvSpPr>
          <p:cNvPr id="58" name="Google Shape;58;p11"/>
          <p:cNvSpPr txBox="1">
            <a:spLocks noGrp="1"/>
          </p:cNvSpPr>
          <p:nvPr>
            <p:ph type="body" idx="1"/>
          </p:nvPr>
        </p:nvSpPr>
        <p:spPr>
          <a:xfrm>
            <a:off x="311700" y="2995650"/>
            <a:ext cx="8520600" cy="107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>
                <a:latin typeface="+mn-lt"/>
              </a:defRPr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" name="Google Shape;26;p4">
            <a:extLst>
              <a:ext uri="{FF2B5EF4-FFF2-40B4-BE49-F238E27FC236}">
                <a16:creationId xmlns:a16="http://schemas.microsoft.com/office/drawing/2014/main" id="{233B3A69-8363-261C-83B9-E27129CA9AEA}"/>
              </a:ext>
            </a:extLst>
          </p:cNvPr>
          <p:cNvSpPr/>
          <p:nvPr userDrawn="1"/>
        </p:nvSpPr>
        <p:spPr>
          <a:xfrm>
            <a:off x="-75" y="5045700"/>
            <a:ext cx="9144000" cy="978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"/>
          <p:cNvSpPr/>
          <p:nvPr/>
        </p:nvSpPr>
        <p:spPr>
          <a:xfrm>
            <a:off x="-50" y="2571900"/>
            <a:ext cx="9144050" cy="25716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3" name="Google Shape;23;p3"/>
          <p:cNvSpPr txBox="1">
            <a:spLocks noGrp="1"/>
          </p:cNvSpPr>
          <p:nvPr>
            <p:ph type="title"/>
          </p:nvPr>
        </p:nvSpPr>
        <p:spPr>
          <a:xfrm>
            <a:off x="311700" y="814800"/>
            <a:ext cx="8571300" cy="942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4"/>
          <p:cNvSpPr/>
          <p:nvPr/>
        </p:nvSpPr>
        <p:spPr>
          <a:xfrm>
            <a:off x="-75" y="5045700"/>
            <a:ext cx="9144000" cy="978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" name="Google Shape;2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7200000" cy="70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 dirty="0"/>
          </a:p>
        </p:txBody>
      </p:sp>
      <p:sp>
        <p:nvSpPr>
          <p:cNvPr id="28" name="Google Shape;28;p4"/>
          <p:cNvSpPr txBox="1">
            <a:spLocks noGrp="1"/>
          </p:cNvSpPr>
          <p:nvPr>
            <p:ph type="body" idx="1"/>
          </p:nvPr>
        </p:nvSpPr>
        <p:spPr>
          <a:xfrm>
            <a:off x="311700" y="1266325"/>
            <a:ext cx="7200000" cy="330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>
                <a:latin typeface="+mn-lt"/>
              </a:defRPr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body" idx="1"/>
          </p:nvPr>
        </p:nvSpPr>
        <p:spPr>
          <a:xfrm>
            <a:off x="311700" y="1266175"/>
            <a:ext cx="3999900" cy="330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>
                <a:latin typeface="+mn-lt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 dirty="0"/>
          </a:p>
        </p:txBody>
      </p:sp>
      <p:sp>
        <p:nvSpPr>
          <p:cNvPr id="33" name="Google Shape;33;p5"/>
          <p:cNvSpPr txBox="1">
            <a:spLocks noGrp="1"/>
          </p:cNvSpPr>
          <p:nvPr>
            <p:ph type="body" idx="2"/>
          </p:nvPr>
        </p:nvSpPr>
        <p:spPr>
          <a:xfrm>
            <a:off x="4832400" y="1266175"/>
            <a:ext cx="3999900" cy="330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>
                <a:latin typeface="+mn-lt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" name="Google Shape;26;p4">
            <a:extLst>
              <a:ext uri="{FF2B5EF4-FFF2-40B4-BE49-F238E27FC236}">
                <a16:creationId xmlns:a16="http://schemas.microsoft.com/office/drawing/2014/main" id="{5923FD41-868F-FBA0-A992-37690269C8FE}"/>
              </a:ext>
            </a:extLst>
          </p:cNvPr>
          <p:cNvSpPr/>
          <p:nvPr userDrawn="1"/>
        </p:nvSpPr>
        <p:spPr>
          <a:xfrm>
            <a:off x="-75" y="5045700"/>
            <a:ext cx="9144000" cy="978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2" name="Google Shape;26;p4">
            <a:extLst>
              <a:ext uri="{FF2B5EF4-FFF2-40B4-BE49-F238E27FC236}">
                <a16:creationId xmlns:a16="http://schemas.microsoft.com/office/drawing/2014/main" id="{377C31F9-C14D-F5CD-22A0-9F64E20B5899}"/>
              </a:ext>
            </a:extLst>
          </p:cNvPr>
          <p:cNvSpPr/>
          <p:nvPr userDrawn="1"/>
        </p:nvSpPr>
        <p:spPr>
          <a:xfrm>
            <a:off x="-75" y="5045700"/>
            <a:ext cx="9144000" cy="978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 userDrawn="1">
  <p:cSld name="ONE_COLUMN_TEXT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7"/>
          <p:cNvSpPr txBox="1">
            <a:spLocks noGrp="1"/>
          </p:cNvSpPr>
          <p:nvPr>
            <p:ph type="title"/>
          </p:nvPr>
        </p:nvSpPr>
        <p:spPr>
          <a:xfrm>
            <a:off x="311702" y="480649"/>
            <a:ext cx="3240968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 dirty="0"/>
          </a:p>
        </p:txBody>
      </p:sp>
      <p:sp>
        <p:nvSpPr>
          <p:cNvPr id="40" name="Google Shape;4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3240969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400">
                <a:latin typeface="+mn-lt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 dirty="0"/>
          </a:p>
        </p:txBody>
      </p:sp>
      <p:sp>
        <p:nvSpPr>
          <p:cNvPr id="4" name="Google Shape;26;p4">
            <a:extLst>
              <a:ext uri="{FF2B5EF4-FFF2-40B4-BE49-F238E27FC236}">
                <a16:creationId xmlns:a16="http://schemas.microsoft.com/office/drawing/2014/main" id="{97EF1940-B288-8A0F-1D31-1C83F4A8B58C}"/>
              </a:ext>
            </a:extLst>
          </p:cNvPr>
          <p:cNvSpPr/>
          <p:nvPr userDrawn="1"/>
        </p:nvSpPr>
        <p:spPr>
          <a:xfrm>
            <a:off x="-75" y="5045700"/>
            <a:ext cx="9144000" cy="978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solidFill>
          <a:schemeClr val="tx1"/>
        </a:solidFill>
        <a:effectLst/>
      </p:bgPr>
    </p:bg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8"/>
          <p:cNvSpPr txBox="1">
            <a:spLocks noGrp="1"/>
          </p:cNvSpPr>
          <p:nvPr>
            <p:ph type="title"/>
          </p:nvPr>
        </p:nvSpPr>
        <p:spPr>
          <a:xfrm>
            <a:off x="314404" y="526350"/>
            <a:ext cx="32400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sz="3200" b="0" i="1">
                <a:solidFill>
                  <a:schemeClr val="bg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sz="5400" b="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sz="5400" b="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sz="5400" b="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sz="5400" b="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sz="5400" b="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sz="5400" b="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sz="5400" b="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sz="5400" b="0">
                <a:solidFill>
                  <a:schemeClr val="dk2"/>
                </a:solidFill>
              </a:defRPr>
            </a:lvl9pPr>
          </a:lstStyle>
          <a:p>
            <a:endParaRPr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 preserve="1" userDrawn="1">
  <p:cSld name="1_Main point">
    <p:bg>
      <p:bgPr>
        <a:solidFill>
          <a:schemeClr val="tx1"/>
        </a:solidFill>
        <a:effectLst/>
      </p:bgPr>
    </p:bg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36;p22">
            <a:extLst>
              <a:ext uri="{FF2B5EF4-FFF2-40B4-BE49-F238E27FC236}">
                <a16:creationId xmlns:a16="http://schemas.microsoft.com/office/drawing/2014/main" id="{D4E613EA-C3FE-ECD6-05B9-32953A0F7B7F}"/>
              </a:ext>
            </a:extLst>
          </p:cNvPr>
          <p:cNvSpPr txBox="1">
            <a:spLocks/>
          </p:cNvSpPr>
          <p:nvPr userDrawn="1"/>
        </p:nvSpPr>
        <p:spPr>
          <a:xfrm>
            <a:off x="314404" y="526350"/>
            <a:ext cx="3240000" cy="40908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00" b="0" i="0" u="none" strike="noStrike" cap="none" baseline="0">
                <a:solidFill>
                  <a:srgbClr val="0F6680"/>
                </a:solidFill>
                <a:latin typeface="+mj-lt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CA"/>
              <a:t>What is a Watershed?</a:t>
            </a:r>
            <a:endParaRPr lang="en-CA" dirty="0"/>
          </a:p>
        </p:txBody>
      </p:sp>
      <p:sp>
        <p:nvSpPr>
          <p:cNvPr id="3" name="Google Shape;137;p22">
            <a:extLst>
              <a:ext uri="{FF2B5EF4-FFF2-40B4-BE49-F238E27FC236}">
                <a16:creationId xmlns:a16="http://schemas.microsoft.com/office/drawing/2014/main" id="{CF5678D3-FC2B-BA23-2765-D0EB629B29A0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3224462" y="683394"/>
            <a:ext cx="5297237" cy="388543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CA" dirty="0">
              <a:solidFill>
                <a:schemeClr val="tx2"/>
              </a:solidFill>
              <a:latin typeface="+mn-lt"/>
            </a:endParaRPr>
          </a:p>
        </p:txBody>
      </p:sp>
      <p:sp>
        <p:nvSpPr>
          <p:cNvPr id="4" name="Google Shape;43;p8">
            <a:extLst>
              <a:ext uri="{FF2B5EF4-FFF2-40B4-BE49-F238E27FC236}">
                <a16:creationId xmlns:a16="http://schemas.microsoft.com/office/drawing/2014/main" id="{16D716CD-E04C-559C-1A78-1EA8E285FD2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66804" y="678750"/>
            <a:ext cx="2466401" cy="409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sz="3200" b="0" i="1">
                <a:solidFill>
                  <a:schemeClr val="bg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sz="5400" b="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sz="5400" b="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sz="5400" b="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sz="5400" b="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sz="5400" b="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sz="5400" b="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sz="5400" b="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sz="5400" b="0">
                <a:solidFill>
                  <a:schemeClr val="dk2"/>
                </a:solidFill>
              </a:defRPr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8444868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9"/>
          <p:cNvSpPr/>
          <p:nvPr/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cxnSp>
        <p:nvCxnSpPr>
          <p:cNvPr id="47" name="Google Shape;47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8" name="Google Shape;48;p9"/>
          <p:cNvSpPr txBox="1">
            <a:spLocks noGrp="1"/>
          </p:cNvSpPr>
          <p:nvPr>
            <p:ph type="title"/>
          </p:nvPr>
        </p:nvSpPr>
        <p:spPr>
          <a:xfrm>
            <a:off x="265500" y="1039675"/>
            <a:ext cx="4045200" cy="1675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49" name="Google Shape;49;p9"/>
          <p:cNvSpPr txBox="1">
            <a:spLocks noGrp="1"/>
          </p:cNvSpPr>
          <p:nvPr>
            <p:ph type="subTitle" idx="1"/>
          </p:nvPr>
        </p:nvSpPr>
        <p:spPr>
          <a:xfrm>
            <a:off x="265500" y="27268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>
                <a:latin typeface="+mn-lt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 dirty="0"/>
          </a:p>
        </p:txBody>
      </p:sp>
      <p:sp>
        <p:nvSpPr>
          <p:cNvPr id="50" name="Google Shape;50;p9"/>
          <p:cNvSpPr txBox="1">
            <a:spLocks noGrp="1"/>
          </p:cNvSpPr>
          <p:nvPr>
            <p:ph type="body" idx="2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bg2"/>
                </a:solidFill>
                <a:latin typeface="+mn-lt"/>
              </a:defRPr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tropic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699" y="1266325"/>
            <a:ext cx="7200000" cy="330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Open Sans"/>
              <a:buChar char="●"/>
              <a:defRPr sz="18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■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●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■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●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Open Sans"/>
              <a:buChar char="■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6C1E27E-9319-26C7-9EA6-D89F3EF7D2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0" y="272550"/>
            <a:ext cx="720000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60" r:id="rId8"/>
    <p:sldLayoutId id="2147483655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400" b="0" i="0" u="none" strike="noStrike" cap="none" baseline="0">
          <a:solidFill>
            <a:srgbClr val="0F6680"/>
          </a:solidFill>
          <a:latin typeface="+mj-lt"/>
          <a:ea typeface="Arial" panose="020B0604020202020204" pitchFamily="34" charset="0"/>
          <a:cs typeface="Arial" panose="020B0604020202020204" pitchFamily="34" charset="0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25000"/>
        </a:lnSpc>
        <a:spcBef>
          <a:spcPts val="240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chemeClr val="bg2"/>
          </a:solidFill>
          <a:latin typeface="+mn-lt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engagewithnbs.ca/community-story/bowker-creek/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atershedcpr.canadiangeographic.ca/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rd.ca/environment/education-outreach/resources-educators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maps.gov.bc.ca/ess/hm/wrbc/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rd.ca/environment/stormwater-watersheds-harbours/watersheds/watershed-maps-diagrams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3"/>
          <p:cNvSpPr txBox="1">
            <a:spLocks noGrp="1"/>
          </p:cNvSpPr>
          <p:nvPr>
            <p:ph type="ctrTitle"/>
          </p:nvPr>
        </p:nvSpPr>
        <p:spPr>
          <a:xfrm>
            <a:off x="1004150" y="1380392"/>
            <a:ext cx="7136700" cy="1469981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A" sz="4800" dirty="0"/>
              <a:t>Introduction to Watersheds &amp; Biodiversity</a:t>
            </a:r>
          </a:p>
        </p:txBody>
      </p:sp>
      <p:sp>
        <p:nvSpPr>
          <p:cNvPr id="67" name="Google Shape;67;p13"/>
          <p:cNvSpPr txBox="1">
            <a:spLocks noGrp="1"/>
          </p:cNvSpPr>
          <p:nvPr>
            <p:ph type="subTitle" idx="1"/>
          </p:nvPr>
        </p:nvSpPr>
        <p:spPr>
          <a:xfrm>
            <a:off x="2137225" y="3002439"/>
            <a:ext cx="48705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dirty="0">
                <a:solidFill>
                  <a:schemeClr val="tx1"/>
                </a:solidFill>
                <a:latin typeface="Georgia" panose="02040502050405020303" pitchFamily="18" charset="0"/>
              </a:rPr>
              <a:t>BC Urban Streams &amp; Watersheds</a:t>
            </a:r>
          </a:p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CA" sz="1200" dirty="0">
                <a:solidFill>
                  <a:schemeClr val="accent3">
                    <a:lumMod val="50000"/>
                  </a:schemeClr>
                </a:solidFill>
                <a:latin typeface="+mn-lt"/>
              </a:rPr>
              <a:t>A UNIT PLAN </a:t>
            </a:r>
            <a:r>
              <a:rPr lang="en-CA" sz="1200">
                <a:solidFill>
                  <a:schemeClr val="accent3">
                    <a:lumMod val="50000"/>
                  </a:schemeClr>
                </a:solidFill>
                <a:latin typeface="+mn-lt"/>
              </a:rPr>
              <a:t>FOR </a:t>
            </a:r>
            <a:r>
              <a:rPr lang="en-CA" sz="1200" b="1">
                <a:solidFill>
                  <a:schemeClr val="accent3">
                    <a:lumMod val="50000"/>
                  </a:schemeClr>
                </a:solidFill>
                <a:latin typeface="+mn-lt"/>
              </a:rPr>
              <a:t>GRADE 7</a:t>
            </a:r>
            <a:endParaRPr lang="en-CA" sz="1200" b="1" dirty="0">
              <a:solidFill>
                <a:schemeClr val="accent3">
                  <a:lumMod val="50000"/>
                </a:schemeClr>
              </a:solidFill>
              <a:latin typeface="+mn-l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2">
          <a:extLst>
            <a:ext uri="{FF2B5EF4-FFF2-40B4-BE49-F238E27FC236}">
              <a16:creationId xmlns:a16="http://schemas.microsoft.com/office/drawing/2014/main" id="{71E7BC80-19F4-E59E-8F5A-3EC0C955CB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27">
            <a:extLst>
              <a:ext uri="{FF2B5EF4-FFF2-40B4-BE49-F238E27FC236}">
                <a16:creationId xmlns:a16="http://schemas.microsoft.com/office/drawing/2014/main" id="{113DA060-446B-78CF-DADB-DEB6556CDCE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11702" y="480649"/>
            <a:ext cx="3240968" cy="755700"/>
          </a:xfr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-CA" dirty="0"/>
              <a:t>Functions of Watersheds</a:t>
            </a:r>
          </a:p>
        </p:txBody>
      </p:sp>
      <p:sp>
        <p:nvSpPr>
          <p:cNvPr id="174" name="Google Shape;174;p27">
            <a:extLst>
              <a:ext uri="{FF2B5EF4-FFF2-40B4-BE49-F238E27FC236}">
                <a16:creationId xmlns:a16="http://schemas.microsoft.com/office/drawing/2014/main" id="{D67CF1D7-DDD5-5A17-E496-2C0BA4E0D28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3240969" cy="3179400"/>
          </a:xfr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-CA" dirty="0"/>
              <a:t>Watersheds supply us with clean water for drinking and irrigation.</a:t>
            </a:r>
          </a:p>
          <a:p>
            <a:endParaRPr lang="en-CA" dirty="0"/>
          </a:p>
          <a:p>
            <a:r>
              <a:rPr lang="en-CA" dirty="0"/>
              <a:t>The various components of watersheds provide people with opportunities for recreation, tourism, education and aesthetic appreciation.</a:t>
            </a:r>
          </a:p>
        </p:txBody>
      </p:sp>
      <p:pic>
        <p:nvPicPr>
          <p:cNvPr id="2" name="Google Shape;188;p29">
            <a:extLst>
              <a:ext uri="{FF2B5EF4-FFF2-40B4-BE49-F238E27FC236}">
                <a16:creationId xmlns:a16="http://schemas.microsoft.com/office/drawing/2014/main" id="{FD688956-7A76-5FE1-653C-0513A50685CA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rcRect t="24978"/>
          <a:stretch/>
        </p:blipFill>
        <p:spPr>
          <a:xfrm>
            <a:off x="4003435" y="0"/>
            <a:ext cx="5140565" cy="5143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601654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0">
          <a:extLst>
            <a:ext uri="{FF2B5EF4-FFF2-40B4-BE49-F238E27FC236}">
              <a16:creationId xmlns:a16="http://schemas.microsoft.com/office/drawing/2014/main" id="{9B3C41FC-B033-EDC4-6608-CD4DA2B92A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diagram of a river with trees and plants&#10;&#10;AI-generated content may be incorrect.">
            <a:extLst>
              <a:ext uri="{FF2B5EF4-FFF2-40B4-BE49-F238E27FC236}">
                <a16:creationId xmlns:a16="http://schemas.microsoft.com/office/drawing/2014/main" id="{0544A7E2-F816-3C03-84C1-76B0A9EC4E9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7160"/>
          <a:stretch/>
        </p:blipFill>
        <p:spPr>
          <a:xfrm>
            <a:off x="182880" y="200927"/>
            <a:ext cx="8778240" cy="4741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57275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>
          <a:extLst>
            <a:ext uri="{FF2B5EF4-FFF2-40B4-BE49-F238E27FC236}">
              <a16:creationId xmlns:a16="http://schemas.microsoft.com/office/drawing/2014/main" id="{81915E4A-07F3-FFF3-8E87-A8A1B4E3D5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24">
            <a:extLst>
              <a:ext uri="{FF2B5EF4-FFF2-40B4-BE49-F238E27FC236}">
                <a16:creationId xmlns:a16="http://schemas.microsoft.com/office/drawing/2014/main" id="{B48CF6F5-717D-4F30-8A38-3EEE4EF0274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7200000" cy="707400"/>
          </a:xfr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lvl="0"/>
            <a:r>
              <a:rPr lang="en-CA" sz="1800" b="1" dirty="0"/>
              <a:t>ACTIVITY: </a:t>
            </a:r>
            <a:br>
              <a:rPr lang="en-CA" dirty="0"/>
            </a:br>
            <a:r>
              <a:rPr lang="en-CA" dirty="0"/>
              <a:t>Look Inside a Watershed…</a:t>
            </a:r>
          </a:p>
        </p:txBody>
      </p:sp>
      <p:sp>
        <p:nvSpPr>
          <p:cNvPr id="139" name="Google Shape;139;p24">
            <a:extLst>
              <a:ext uri="{FF2B5EF4-FFF2-40B4-BE49-F238E27FC236}">
                <a16:creationId xmlns:a16="http://schemas.microsoft.com/office/drawing/2014/main" id="{34810F15-41F1-DF2B-DEC7-94476FA1B81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311150" y="1266825"/>
            <a:ext cx="4391479" cy="3302000"/>
          </a:xfr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lvl="0"/>
            <a:r>
              <a:rPr lang="en-CA" sz="1600" dirty="0"/>
              <a:t>Explore the Capital Regional District’s </a:t>
            </a:r>
            <a:r>
              <a:rPr lang="en-CA" sz="1600" i="1" dirty="0"/>
              <a:t>Look Inside a Watershed… </a:t>
            </a:r>
            <a:r>
              <a:rPr lang="en-CA" sz="1600" dirty="0"/>
              <a:t>handout</a:t>
            </a:r>
          </a:p>
          <a:p>
            <a:pPr lvl="0"/>
            <a:endParaRPr lang="en-CA" sz="1600" dirty="0"/>
          </a:p>
          <a:p>
            <a:pPr lvl="0"/>
            <a:r>
              <a:rPr lang="en-CA" sz="1600" dirty="0"/>
              <a:t>Note and discuss with a partner, both the positive and negative impacts humans have on watersheds. </a:t>
            </a:r>
          </a:p>
          <a:p>
            <a:pPr lvl="0"/>
            <a:endParaRPr lang="en-CA" sz="1600" dirty="0"/>
          </a:p>
          <a:p>
            <a:pPr lvl="0"/>
            <a:r>
              <a:rPr lang="en-CA" sz="1600" dirty="0"/>
              <a:t>Consider some actions that you could take in your own lives to protect watersheds.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11F585D-C08D-3CB6-F416-B94837D9BE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1680" y="0"/>
            <a:ext cx="3892320" cy="504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98006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>
          <a:extLst>
            <a:ext uri="{FF2B5EF4-FFF2-40B4-BE49-F238E27FC236}">
              <a16:creationId xmlns:a16="http://schemas.microsoft.com/office/drawing/2014/main" id="{75222180-7AF9-6EAD-3E42-D43F73CFB3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24">
            <a:extLst>
              <a:ext uri="{FF2B5EF4-FFF2-40B4-BE49-F238E27FC236}">
                <a16:creationId xmlns:a16="http://schemas.microsoft.com/office/drawing/2014/main" id="{7DFE11A6-6DB0-374F-DA9A-FAFE6FDB632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7200000" cy="707400"/>
          </a:xfr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lvl="0"/>
            <a:r>
              <a:rPr lang="en-CA" sz="1800" b="1" dirty="0"/>
              <a:t>CASE STUDY: </a:t>
            </a:r>
            <a:br>
              <a:rPr lang="en-CA" dirty="0"/>
            </a:br>
            <a:r>
              <a:rPr lang="en-CA" dirty="0"/>
              <a:t>Bowker Creek</a:t>
            </a:r>
          </a:p>
        </p:txBody>
      </p:sp>
      <p:sp>
        <p:nvSpPr>
          <p:cNvPr id="139" name="Google Shape;139;p24">
            <a:extLst>
              <a:ext uri="{FF2B5EF4-FFF2-40B4-BE49-F238E27FC236}">
                <a16:creationId xmlns:a16="http://schemas.microsoft.com/office/drawing/2014/main" id="{F5193776-24EA-3FA7-7A03-9944A532CCF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311150" y="1266825"/>
            <a:ext cx="4391479" cy="3302000"/>
          </a:xfr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114300" indent="0">
              <a:buNone/>
            </a:pPr>
            <a:r>
              <a:rPr lang="en-CA" sz="1600" dirty="0"/>
              <a:t>Use the story map from Engage with Nature-Based Solutions to explore the urban impact of Bowker Creek and the restoration efforts:</a:t>
            </a:r>
          </a:p>
          <a:p>
            <a:pPr marL="114300" indent="0">
              <a:buNone/>
            </a:pPr>
            <a:endParaRPr lang="en-CA" sz="1600" i="1" dirty="0">
              <a:solidFill>
                <a:srgbClr val="0F6680"/>
              </a:solidFill>
            </a:endParaRPr>
          </a:p>
          <a:p>
            <a:pPr marL="114300" indent="0">
              <a:buNone/>
            </a:pPr>
            <a:r>
              <a:rPr lang="en-CA" sz="1600" i="1" dirty="0">
                <a:solidFill>
                  <a:srgbClr val="0F6680"/>
                </a:solidFill>
                <a:hlinkClick r:id="rId3"/>
              </a:rPr>
              <a:t>https://</a:t>
            </a:r>
            <a:r>
              <a:rPr lang="en-CA" sz="1600" i="1" dirty="0" err="1">
                <a:solidFill>
                  <a:srgbClr val="0F6680"/>
                </a:solidFill>
                <a:hlinkClick r:id="rId3"/>
              </a:rPr>
              <a:t>engagewithnbs.ca</a:t>
            </a:r>
            <a:r>
              <a:rPr lang="en-CA" sz="1600" i="1" dirty="0">
                <a:solidFill>
                  <a:srgbClr val="0F6680"/>
                </a:solidFill>
                <a:hlinkClick r:id="rId3"/>
              </a:rPr>
              <a:t>/community-story/</a:t>
            </a:r>
            <a:r>
              <a:rPr lang="en-CA" sz="1600" i="1" dirty="0" err="1">
                <a:solidFill>
                  <a:srgbClr val="0F6680"/>
                </a:solidFill>
                <a:hlinkClick r:id="rId3"/>
              </a:rPr>
              <a:t>bowker</a:t>
            </a:r>
            <a:r>
              <a:rPr lang="en-CA" sz="1600" i="1" dirty="0">
                <a:solidFill>
                  <a:srgbClr val="0F6680"/>
                </a:solidFill>
                <a:hlinkClick r:id="rId3"/>
              </a:rPr>
              <a:t>-creek/</a:t>
            </a:r>
            <a:endParaRPr lang="en-CA" sz="1600" i="1" dirty="0">
              <a:solidFill>
                <a:srgbClr val="0F6680"/>
              </a:solidFill>
            </a:endParaRPr>
          </a:p>
          <a:p>
            <a:pPr marL="114300" lvl="0" indent="0">
              <a:buNone/>
            </a:pPr>
            <a:endParaRPr lang="en-CA" sz="16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5AF5FE0-DF67-7526-8780-67A1D750FF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99874" y="0"/>
            <a:ext cx="3954257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43271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>
          <a:extLst>
            <a:ext uri="{FF2B5EF4-FFF2-40B4-BE49-F238E27FC236}">
              <a16:creationId xmlns:a16="http://schemas.microsoft.com/office/drawing/2014/main" id="{DD7ED8F3-77C0-3FE8-D0BF-6F3655417B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24">
            <a:extLst>
              <a:ext uri="{FF2B5EF4-FFF2-40B4-BE49-F238E27FC236}">
                <a16:creationId xmlns:a16="http://schemas.microsoft.com/office/drawing/2014/main" id="{0377C1BD-FA1E-4612-4D0F-DC7DAC1B70E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7200000" cy="707400"/>
          </a:xfr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lvl="0"/>
            <a:r>
              <a:rPr lang="en-CA" sz="1800" b="1" dirty="0"/>
              <a:t>CASE STUDY: </a:t>
            </a:r>
            <a:br>
              <a:rPr lang="en-CA" dirty="0"/>
            </a:br>
            <a:r>
              <a:rPr lang="en-CA" dirty="0"/>
              <a:t>Fraser River</a:t>
            </a:r>
          </a:p>
        </p:txBody>
      </p:sp>
      <p:sp>
        <p:nvSpPr>
          <p:cNvPr id="139" name="Google Shape;139;p24">
            <a:extLst>
              <a:ext uri="{FF2B5EF4-FFF2-40B4-BE49-F238E27FC236}">
                <a16:creationId xmlns:a16="http://schemas.microsoft.com/office/drawing/2014/main" id="{C8481A57-C35E-D501-643B-99C8ABEFE5D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311151" y="1266825"/>
            <a:ext cx="4260850" cy="3302000"/>
          </a:xfr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114300" indent="0">
              <a:buNone/>
            </a:pPr>
            <a:r>
              <a:rPr lang="en-CA" sz="1600" b="1" dirty="0"/>
              <a:t>Connect, Protect, Restore </a:t>
            </a:r>
            <a:r>
              <a:rPr lang="en-CA" sz="1600" dirty="0"/>
              <a:t>with an interactive journey through the Fraser River:</a:t>
            </a:r>
          </a:p>
          <a:p>
            <a:pPr marL="114300" indent="0">
              <a:buNone/>
            </a:pPr>
            <a:endParaRPr lang="en-CA" sz="1600" i="1" dirty="0">
              <a:solidFill>
                <a:srgbClr val="0F6680"/>
              </a:solidFill>
            </a:endParaRPr>
          </a:p>
          <a:p>
            <a:pPr marL="114300" indent="0">
              <a:buNone/>
            </a:pPr>
            <a:r>
              <a:rPr lang="en-CA" sz="1600" i="1" dirty="0">
                <a:solidFill>
                  <a:srgbClr val="0F6680"/>
                </a:solidFill>
                <a:hlinkClick r:id="rId3"/>
              </a:rPr>
              <a:t>https://</a:t>
            </a:r>
            <a:r>
              <a:rPr lang="en-CA" sz="1600" i="1" dirty="0" err="1">
                <a:solidFill>
                  <a:srgbClr val="0F6680"/>
                </a:solidFill>
                <a:hlinkClick r:id="rId3"/>
              </a:rPr>
              <a:t>watershedcpr.canadiangeographic.ca</a:t>
            </a:r>
            <a:endParaRPr lang="en-CA" sz="1600" i="1" dirty="0">
              <a:solidFill>
                <a:srgbClr val="0F6680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68F445F-786B-DAB4-5040-EBB8E452A57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19675" y="283338"/>
            <a:ext cx="4576824" cy="4576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2733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>
          <a:extLst>
            <a:ext uri="{FF2B5EF4-FFF2-40B4-BE49-F238E27FC236}">
              <a16:creationId xmlns:a16="http://schemas.microsoft.com/office/drawing/2014/main" id="{0747D5D5-D810-1AB1-FAAC-82F19FEEC6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159;p25">
            <a:extLst>
              <a:ext uri="{FF2B5EF4-FFF2-40B4-BE49-F238E27FC236}">
                <a16:creationId xmlns:a16="http://schemas.microsoft.com/office/drawing/2014/main" id="{3EE4EB90-BFE2-A1DE-D8B8-B8347D53470A}"/>
              </a:ext>
            </a:extLst>
          </p:cNvPr>
          <p:cNvSpPr txBox="1"/>
          <p:nvPr/>
        </p:nvSpPr>
        <p:spPr>
          <a:xfrm>
            <a:off x="4730002" y="4672940"/>
            <a:ext cx="3784606" cy="470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A" sz="800" dirty="0">
                <a:latin typeface="+mn-lt"/>
                <a:ea typeface="Open Sans"/>
                <a:cs typeface="Open Sans"/>
                <a:sym typeface="Open Sans"/>
              </a:rPr>
              <a:t>Christi Belcourt and Isaac Murdoch, </a:t>
            </a:r>
            <a:r>
              <a:rPr lang="en-CA" sz="800" i="1" dirty="0">
                <a:latin typeface="+mn-lt"/>
                <a:ea typeface="Open Sans"/>
                <a:cs typeface="Open Sans"/>
                <a:sym typeface="Open Sans"/>
              </a:rPr>
              <a:t>Water is Life</a:t>
            </a:r>
            <a:r>
              <a:rPr lang="en-CA" sz="800" dirty="0">
                <a:latin typeface="+mn-lt"/>
                <a:ea typeface="Open Sans"/>
                <a:cs typeface="Open Sans"/>
                <a:sym typeface="Open Sans"/>
              </a:rPr>
              <a:t>, 2018, </a:t>
            </a:r>
            <a:br>
              <a:rPr lang="en-CA" sz="800" dirty="0">
                <a:latin typeface="+mn-lt"/>
                <a:ea typeface="Open Sans"/>
                <a:cs typeface="Open Sans"/>
                <a:sym typeface="Open Sans"/>
              </a:rPr>
            </a:br>
            <a:r>
              <a:rPr lang="en-CA" sz="800" dirty="0" err="1">
                <a:latin typeface="+mn-lt"/>
                <a:ea typeface="Open Sans"/>
                <a:cs typeface="Open Sans"/>
                <a:sym typeface="Open Sans"/>
              </a:rPr>
              <a:t>kihêw</a:t>
            </a:r>
            <a:r>
              <a:rPr lang="en-CA" sz="800" dirty="0">
                <a:latin typeface="+mn-lt"/>
                <a:ea typeface="Open Sans"/>
                <a:cs typeface="Open Sans"/>
                <a:sym typeface="Open Sans"/>
              </a:rPr>
              <a:t> </a:t>
            </a:r>
            <a:r>
              <a:rPr lang="en-CA" sz="800" dirty="0" err="1">
                <a:latin typeface="+mn-lt"/>
                <a:ea typeface="Open Sans"/>
                <a:cs typeface="Open Sans"/>
                <a:sym typeface="Open Sans"/>
              </a:rPr>
              <a:t>waciston</a:t>
            </a:r>
            <a:r>
              <a:rPr lang="en-CA" sz="800" dirty="0">
                <a:latin typeface="+mn-lt"/>
                <a:ea typeface="Open Sans"/>
                <a:cs typeface="Open Sans"/>
                <a:sym typeface="Open Sans"/>
              </a:rPr>
              <a:t> Indigenous Centre, MacEwan University, Edmonton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EC486B0-2479-D801-5A0F-AC0909BDF3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381" y="80159"/>
            <a:ext cx="8645237" cy="4592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53162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19D2F01-B15F-4737-3052-66A839A3C90A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3224462" y="683394"/>
            <a:ext cx="5297237" cy="1240409"/>
          </a:xfrm>
        </p:spPr>
        <p:txBody>
          <a:bodyPr/>
          <a:lstStyle/>
          <a:p>
            <a:pPr marL="114300" indent="0">
              <a:buNone/>
            </a:pPr>
            <a:r>
              <a:rPr lang="en-US" dirty="0">
                <a:solidFill>
                  <a:schemeClr val="bg1"/>
                </a:solidFill>
              </a:rPr>
              <a:t>The existence of a variety among and within plant and animal species living in an environment.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5A2A920-4E25-22E8-3662-5DE32C6AD6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6804" y="678750"/>
            <a:ext cx="2466401" cy="4090800"/>
          </a:xfrm>
        </p:spPr>
        <p:txBody>
          <a:bodyPr anchor="t"/>
          <a:lstStyle/>
          <a:p>
            <a:r>
              <a:rPr lang="en-US" dirty="0"/>
              <a:t>Biodiversity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813AF86B-92B4-977C-0B5A-52E2E440C0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8382" y="2031746"/>
            <a:ext cx="5248893" cy="2952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5951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">
          <a:extLst>
            <a:ext uri="{FF2B5EF4-FFF2-40B4-BE49-F238E27FC236}">
              <a16:creationId xmlns:a16="http://schemas.microsoft.com/office/drawing/2014/main" id="{FB5FB0C8-D96A-F8DB-6252-F39CA20909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C71313F-FC26-A2E5-3FC3-AD72789F714C}"/>
              </a:ext>
            </a:extLst>
          </p:cNvPr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>
              <a:buClr>
                <a:schemeClr val="bg1"/>
              </a:buClr>
            </a:pPr>
            <a:r>
              <a:rPr lang="en-CA" sz="2400" b="1" dirty="0">
                <a:solidFill>
                  <a:schemeClr val="bg1"/>
                </a:solidFill>
                <a:latin typeface="+mn-lt"/>
                <a:sym typeface="Open Sans"/>
              </a:rPr>
              <a:t>What human activities are increasing biodiversity loss?</a:t>
            </a:r>
          </a:p>
          <a:p>
            <a:pPr>
              <a:buClr>
                <a:schemeClr val="bg1"/>
              </a:buClr>
            </a:pPr>
            <a:endParaRPr lang="en-CA" sz="2400" b="1" dirty="0">
              <a:solidFill>
                <a:schemeClr val="bg1"/>
              </a:solidFill>
              <a:latin typeface="+mn-lt"/>
              <a:sym typeface="Open Sans"/>
            </a:endParaRPr>
          </a:p>
          <a:p>
            <a:pPr>
              <a:buClr>
                <a:schemeClr val="bg1"/>
              </a:buClr>
            </a:pPr>
            <a:r>
              <a:rPr lang="en-CA" sz="2400" b="1" dirty="0">
                <a:solidFill>
                  <a:schemeClr val="bg1"/>
                </a:solidFill>
                <a:latin typeface="+mn-lt"/>
                <a:sym typeface="Open Sans"/>
              </a:rPr>
              <a:t>How does biodiversity loss impact a watershed?</a:t>
            </a: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A8D700FE-AF26-30DE-B32F-D38ADCA5D5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Biodiversity</a:t>
            </a:r>
          </a:p>
        </p:txBody>
      </p:sp>
    </p:spTree>
    <p:extLst>
      <p:ext uri="{BB962C8B-B14F-4D97-AF65-F5344CB8AC3E}">
        <p14:creationId xmlns:p14="http://schemas.microsoft.com/office/powerpoint/2010/main" val="156308548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30A47EF-4B1B-D1D7-834E-F1CEEA7A53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456" y="0"/>
            <a:ext cx="8965544" cy="4716251"/>
          </a:xfrm>
          <a:prstGeom prst="rect">
            <a:avLst/>
          </a:prstGeom>
        </p:spPr>
      </p:pic>
      <p:sp>
        <p:nvSpPr>
          <p:cNvPr id="9" name="Google Shape;159;p25">
            <a:extLst>
              <a:ext uri="{FF2B5EF4-FFF2-40B4-BE49-F238E27FC236}">
                <a16:creationId xmlns:a16="http://schemas.microsoft.com/office/drawing/2014/main" id="{5114EF98-57A5-AE18-0A89-F1CF85F35042}"/>
              </a:ext>
            </a:extLst>
          </p:cNvPr>
          <p:cNvSpPr txBox="1"/>
          <p:nvPr/>
        </p:nvSpPr>
        <p:spPr>
          <a:xfrm>
            <a:off x="4718127" y="4572000"/>
            <a:ext cx="3784606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/>
            <a:r>
              <a:rPr lang="en-CA" sz="800" dirty="0">
                <a:latin typeface="+mn-lt"/>
                <a:ea typeface="Open Sans"/>
                <a:cs typeface="Open Sans"/>
                <a:sym typeface="Open Sans"/>
              </a:rPr>
              <a:t>Global Schools Program. </a:t>
            </a:r>
            <a:r>
              <a:rPr lang="en-CA" sz="800" dirty="0">
                <a:ea typeface="Open Sans"/>
                <a:cs typeface="Open Sans"/>
                <a:sym typeface="Open Sans"/>
              </a:rPr>
              <a:t>The World’s Largest Lesson. </a:t>
            </a:r>
            <a:r>
              <a:rPr lang="en-CA" sz="800" dirty="0">
                <a:latin typeface="+mn-lt"/>
                <a:ea typeface="Open Sans"/>
                <a:cs typeface="Open Sans"/>
                <a:sym typeface="Open Sans"/>
              </a:rPr>
              <a:t>2020. </a:t>
            </a:r>
            <a:br>
              <a:rPr lang="en-CA" sz="800" dirty="0">
                <a:latin typeface="+mn-lt"/>
                <a:ea typeface="Open Sans"/>
                <a:cs typeface="Open Sans"/>
                <a:sym typeface="Open Sans"/>
              </a:rPr>
            </a:br>
            <a:r>
              <a:rPr lang="en-CA" sz="800" i="1" dirty="0">
                <a:latin typeface="+mn-lt"/>
                <a:ea typeface="Open Sans"/>
                <a:cs typeface="Open Sans"/>
                <a:sym typeface="Open Sans"/>
              </a:rPr>
              <a:t>Make space for nature: Why biodiversity is key to achieving the global goals.</a:t>
            </a:r>
            <a:r>
              <a:rPr lang="en-CA" sz="800" dirty="0">
                <a:latin typeface="+mn-lt"/>
                <a:ea typeface="Open Sans"/>
                <a:cs typeface="Open Sans"/>
                <a:sym typeface="Open Sans"/>
              </a:rPr>
              <a:t> </a:t>
            </a:r>
            <a:r>
              <a:rPr lang="en-CA" sz="800" i="1" dirty="0">
                <a:solidFill>
                  <a:srgbClr val="0F6680"/>
                </a:solidFill>
                <a:latin typeface="+mn-lt"/>
                <a:ea typeface="Open Sans"/>
                <a:cs typeface="Open Sans"/>
                <a:sym typeface="Open Sans"/>
              </a:rPr>
              <a:t>https://</a:t>
            </a:r>
            <a:r>
              <a:rPr lang="en-CA" sz="800" i="1" dirty="0" err="1">
                <a:solidFill>
                  <a:srgbClr val="0F6680"/>
                </a:solidFill>
                <a:latin typeface="+mn-lt"/>
                <a:ea typeface="Open Sans"/>
                <a:cs typeface="Open Sans"/>
                <a:sym typeface="Open Sans"/>
              </a:rPr>
              <a:t>worldslargestlesson.globalgoals.org</a:t>
            </a:r>
            <a:r>
              <a:rPr lang="en-CA" sz="800" i="1" dirty="0">
                <a:solidFill>
                  <a:srgbClr val="0F6680"/>
                </a:solidFill>
                <a:latin typeface="+mn-lt"/>
                <a:ea typeface="Open Sans"/>
                <a:cs typeface="Open Sans"/>
                <a:sym typeface="Open Sans"/>
              </a:rPr>
              <a:t>/resource/make-space-for-nature/</a:t>
            </a:r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lang="en-CA" sz="800" dirty="0">
              <a:latin typeface="+mn-lt"/>
              <a:ea typeface="Open Sans"/>
              <a:cs typeface="Open Sans"/>
              <a:sym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93343748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32"/>
          <p:cNvSpPr txBox="1">
            <a:spLocks noGrp="1"/>
          </p:cNvSpPr>
          <p:nvPr>
            <p:ph type="body" idx="1"/>
          </p:nvPr>
        </p:nvSpPr>
        <p:spPr>
          <a:xfrm>
            <a:off x="311700" y="498764"/>
            <a:ext cx="3240969" cy="4070236"/>
          </a:xfr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152400" lvl="0" indent="0">
              <a:buNone/>
            </a:pPr>
            <a:r>
              <a:rPr lang="en-CA" sz="1800" dirty="0"/>
              <a:t>Why is biodiversity loss such a problem for people, planet and the achievement of the UN’s Sustainable Development Goals?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F52DA17-0445-B659-B747-13491DC047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3105" y="152152"/>
            <a:ext cx="4839195" cy="483919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">
          <a:extLst>
            <a:ext uri="{FF2B5EF4-FFF2-40B4-BE49-F238E27FC236}">
              <a16:creationId xmlns:a16="http://schemas.microsoft.com/office/drawing/2014/main" id="{49CFF575-0428-724A-5773-6C671AFF9E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4">
            <a:extLst>
              <a:ext uri="{FF2B5EF4-FFF2-40B4-BE49-F238E27FC236}">
                <a16:creationId xmlns:a16="http://schemas.microsoft.com/office/drawing/2014/main" id="{3C138F81-9877-49F8-6ED2-584EA0C20DF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14404" y="526350"/>
            <a:ext cx="3240000" cy="1320035"/>
          </a:xfr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-CA" dirty="0"/>
              <a:t>Learning Objectives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53730FD-6EB8-E30A-49B6-33FAC4A16958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474783" y="1952624"/>
            <a:ext cx="7499839" cy="1077447"/>
          </a:xfrm>
        </p:spPr>
        <p:txBody>
          <a:bodyPr/>
          <a:lstStyle/>
          <a:p>
            <a:pPr>
              <a:buClr>
                <a:schemeClr val="bg1"/>
              </a:buClr>
            </a:pPr>
            <a:r>
              <a:rPr lang="en-CA" sz="2400" b="1" dirty="0">
                <a:solidFill>
                  <a:schemeClr val="bg1"/>
                </a:solidFill>
                <a:latin typeface="+mn-lt"/>
                <a:sym typeface="Open Sans"/>
              </a:rPr>
              <a:t>To be able to define watershed, and identify the functions, importance, and impact on watersheds.</a:t>
            </a:r>
          </a:p>
        </p:txBody>
      </p:sp>
      <p:pic>
        <p:nvPicPr>
          <p:cNvPr id="3" name="Google Shape;74;p14">
            <a:extLst>
              <a:ext uri="{FF2B5EF4-FFF2-40B4-BE49-F238E27FC236}">
                <a16:creationId xmlns:a16="http://schemas.microsoft.com/office/drawing/2014/main" id="{070AB3AC-2061-CA0C-7B73-882E6F78E4AF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4783" y="3153851"/>
            <a:ext cx="1989649" cy="1989649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Google Shape;75;p14">
            <a:extLst>
              <a:ext uri="{FF2B5EF4-FFF2-40B4-BE49-F238E27FC236}">
                <a16:creationId xmlns:a16="http://schemas.microsoft.com/office/drawing/2014/main" id="{97AABD84-F066-D44D-D349-6C130A3359FD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522832" y="3153852"/>
            <a:ext cx="1989649" cy="19896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76;p14">
            <a:extLst>
              <a:ext uri="{FF2B5EF4-FFF2-40B4-BE49-F238E27FC236}">
                <a16:creationId xmlns:a16="http://schemas.microsoft.com/office/drawing/2014/main" id="{8E50E595-4CFF-1827-5504-3D1168B71963}"/>
              </a:ext>
            </a:extLst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570883" y="3153851"/>
            <a:ext cx="1989649" cy="1989649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Google Shape;77;p14">
            <a:extLst>
              <a:ext uri="{FF2B5EF4-FFF2-40B4-BE49-F238E27FC236}">
                <a16:creationId xmlns:a16="http://schemas.microsoft.com/office/drawing/2014/main" id="{07916B16-FF75-9EBC-DAE4-A7316AE1DCAB}"/>
              </a:ext>
            </a:extLst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618933" y="3153851"/>
            <a:ext cx="1989649" cy="198964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9691273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33"/>
          <p:cNvSpPr txBox="1">
            <a:spLocks noGrp="1"/>
          </p:cNvSpPr>
          <p:nvPr>
            <p:ph type="title"/>
          </p:nvPr>
        </p:nvSpPr>
        <p:spPr/>
        <p:txBody>
          <a:bodyPr spcFirstLastPara="1" wrap="square" lIns="91425" tIns="91425" rIns="91425" bIns="91425" anchor="t" anchorCtr="0">
            <a:normAutofit/>
          </a:bodyPr>
          <a:lstStyle/>
          <a:p>
            <a:pPr lvl="0"/>
            <a:r>
              <a:rPr lang="en-CA" sz="1600" b="1" dirty="0"/>
              <a:t>EXIT CARD:</a:t>
            </a:r>
          </a:p>
        </p:txBody>
      </p:sp>
      <p:sp>
        <p:nvSpPr>
          <p:cNvPr id="206" name="Google Shape;206;p33"/>
          <p:cNvSpPr txBox="1">
            <a:spLocks noGrp="1"/>
          </p:cNvSpPr>
          <p:nvPr>
            <p:ph type="body" idx="1"/>
          </p:nvPr>
        </p:nvSpPr>
        <p:spPr/>
        <p:txBody>
          <a:bodyPr spcFirstLastPara="1" wrap="square" lIns="91425" tIns="91425" rIns="91425" bIns="91425" anchor="t" anchorCtr="0">
            <a:normAutofit/>
          </a:bodyPr>
          <a:lstStyle/>
          <a:p>
            <a:pPr marL="114300" lvl="0" indent="0">
              <a:buNone/>
            </a:pPr>
            <a:r>
              <a:rPr lang="en-CA" sz="1600" dirty="0"/>
              <a:t>In your own words, respond to 2–3 of the following questions:</a:t>
            </a:r>
          </a:p>
          <a:p>
            <a:pPr marL="114300" lvl="0" indent="0">
              <a:buNone/>
            </a:pPr>
            <a:endParaRPr lang="en-CA" sz="1600" dirty="0"/>
          </a:p>
          <a:p>
            <a:pPr lvl="0"/>
            <a:r>
              <a:rPr lang="en-CA" sz="1600" dirty="0"/>
              <a:t>What conclusions can you make about the importance of watersheds?</a:t>
            </a:r>
          </a:p>
          <a:p>
            <a:pPr lvl="0"/>
            <a:endParaRPr lang="en-CA" sz="1600" dirty="0"/>
          </a:p>
          <a:p>
            <a:pPr lvl="0"/>
            <a:r>
              <a:rPr lang="en-CA" sz="1600" dirty="0"/>
              <a:t>Which human actions affect the quality of water in our watersheds or urban streams?</a:t>
            </a:r>
          </a:p>
          <a:p>
            <a:pPr lvl="0"/>
            <a:endParaRPr lang="en-CA" sz="160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05DF286-3414-B63A-9914-9CA007AACDEF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pPr lvl="0"/>
            <a:r>
              <a:rPr lang="en-CA" sz="1600" dirty="0"/>
              <a:t>What biodiversity can be found in our watersheds?</a:t>
            </a:r>
          </a:p>
          <a:p>
            <a:pPr lvl="0"/>
            <a:endParaRPr lang="en-CA" sz="1600" dirty="0"/>
          </a:p>
          <a:p>
            <a:pPr lvl="0"/>
            <a:r>
              <a:rPr lang="en-CA" sz="1600" dirty="0"/>
              <a:t>Which of the United Nations’ Sustainable Development Goals can you connect to watersheds and biodiversity?</a:t>
            </a:r>
          </a:p>
          <a:p>
            <a:pPr lvl="0"/>
            <a:endParaRPr lang="en-CA" sz="1600" dirty="0"/>
          </a:p>
          <a:p>
            <a:pPr lvl="0"/>
            <a:r>
              <a:rPr lang="en-CA" sz="1600" dirty="0"/>
              <a:t>What is your connection to watersheds?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A929DD73-51A4-E047-7DC4-C6B0D3B540CE}"/>
              </a:ext>
            </a:extLst>
          </p:cNvPr>
          <p:cNvSpPr/>
          <p:nvPr/>
        </p:nvSpPr>
        <p:spPr>
          <a:xfrm>
            <a:off x="0" y="4191940"/>
            <a:ext cx="9144000" cy="951560"/>
          </a:xfrm>
          <a:prstGeom prst="rect">
            <a:avLst/>
          </a:prstGeom>
          <a:solidFill>
            <a:srgbClr val="E6F0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2" descr="A logo for a company&#10;&#10;AI-generated content may be incorrect.">
            <a:extLst>
              <a:ext uri="{FF2B5EF4-FFF2-40B4-BE49-F238E27FC236}">
                <a16:creationId xmlns:a16="http://schemas.microsoft.com/office/drawing/2014/main" id="{619837FD-13A8-BE35-7FE0-DC89B60827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0054" y="1633576"/>
            <a:ext cx="6260123" cy="240388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59D0B1E-AC99-07A3-8762-7CF8AAFD5F13}"/>
              </a:ext>
            </a:extLst>
          </p:cNvPr>
          <p:cNvSpPr txBox="1"/>
          <p:nvPr/>
        </p:nvSpPr>
        <p:spPr>
          <a:xfrm>
            <a:off x="1995854" y="4359943"/>
            <a:ext cx="5257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accent6"/>
                </a:solidFill>
                <a:latin typeface="+mn-lt"/>
              </a:rPr>
              <a:t>Learn more at </a:t>
            </a:r>
            <a:r>
              <a:rPr lang="en-US" sz="1600" i="1" dirty="0" err="1">
                <a:solidFill>
                  <a:schemeClr val="tx1"/>
                </a:solidFill>
                <a:latin typeface="+mn-lt"/>
              </a:rPr>
              <a:t>www.engagewithnbs.ca</a:t>
            </a:r>
            <a:endParaRPr lang="en-US" sz="1600" i="1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13131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>
          <a:extLst>
            <a:ext uri="{FF2B5EF4-FFF2-40B4-BE49-F238E27FC236}">
              <a16:creationId xmlns:a16="http://schemas.microsoft.com/office/drawing/2014/main" id="{562A04AC-9ABE-72E0-0CB9-E9EFF02DBD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18">
            <a:extLst>
              <a:ext uri="{FF2B5EF4-FFF2-40B4-BE49-F238E27FC236}">
                <a16:creationId xmlns:a16="http://schemas.microsoft.com/office/drawing/2014/main" id="{0F222B80-3EF2-87C1-716A-276D31CB2CD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Global Water Cycle</a:t>
            </a:r>
            <a:endParaRPr dirty="0"/>
          </a:p>
        </p:txBody>
      </p:sp>
      <p:sp>
        <p:nvSpPr>
          <p:cNvPr id="106" name="Google Shape;106;p18">
            <a:extLst>
              <a:ext uri="{FF2B5EF4-FFF2-40B4-BE49-F238E27FC236}">
                <a16:creationId xmlns:a16="http://schemas.microsoft.com/office/drawing/2014/main" id="{04295B69-1DCE-F869-1741-46E0A9C7F32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" dirty="0"/>
              <a:t>There are three basic steps in the global water cycle: </a:t>
            </a:r>
          </a:p>
          <a:p>
            <a:pPr marL="342900">
              <a:spcAft>
                <a:spcPts val="1600"/>
              </a:spcAft>
              <a:buFont typeface="+mj-lt"/>
              <a:buAutoNum type="arabicPeriod"/>
            </a:pPr>
            <a:r>
              <a:rPr lang="en" dirty="0"/>
              <a:t>water precipitates (rains) from the clouds above us, </a:t>
            </a:r>
          </a:p>
          <a:p>
            <a:pPr marL="342900">
              <a:spcAft>
                <a:spcPts val="1600"/>
              </a:spcAft>
              <a:buFont typeface="+mj-lt"/>
              <a:buAutoNum type="arabicPeriod"/>
            </a:pPr>
            <a:r>
              <a:rPr lang="en-CA" dirty="0"/>
              <a:t>t</a:t>
            </a:r>
            <a:r>
              <a:rPr lang="en" dirty="0"/>
              <a:t>hen travels on the surface and through groundwater to the oceans, </a:t>
            </a:r>
          </a:p>
          <a:p>
            <a:pPr marL="342900">
              <a:spcAft>
                <a:spcPts val="1600"/>
              </a:spcAft>
              <a:buFont typeface="+mj-lt"/>
              <a:buAutoNum type="arabicPeriod"/>
            </a:pPr>
            <a:r>
              <a:rPr lang="en" dirty="0"/>
              <a:t>and evaporates from land or from oceans, lakes, and streams, becoming clouds. </a:t>
            </a:r>
            <a:endParaRPr dirty="0"/>
          </a:p>
        </p:txBody>
      </p:sp>
      <p:pic>
        <p:nvPicPr>
          <p:cNvPr id="2" name="Picture 1" descr="A diagram of water cycle&#10;&#10;AI-generated content may be incorrect.">
            <a:extLst>
              <a:ext uri="{FF2B5EF4-FFF2-40B4-BE49-F238E27FC236}">
                <a16:creationId xmlns:a16="http://schemas.microsoft.com/office/drawing/2014/main" id="{53EAEE33-09DD-C2E8-363E-C95633CA75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9789" y="1088967"/>
            <a:ext cx="5242509" cy="2678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31329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>
          <a:extLst>
            <a:ext uri="{FF2B5EF4-FFF2-40B4-BE49-F238E27FC236}">
              <a16:creationId xmlns:a16="http://schemas.microsoft.com/office/drawing/2014/main" id="{BE668A84-551B-040E-4145-3464E71B5D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22">
            <a:extLst>
              <a:ext uri="{FF2B5EF4-FFF2-40B4-BE49-F238E27FC236}">
                <a16:creationId xmlns:a16="http://schemas.microsoft.com/office/drawing/2014/main" id="{6A422779-AF50-B6CC-9CCB-77E1D3284B7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What is a Watershed?</a:t>
            </a:r>
            <a:endParaRPr dirty="0"/>
          </a:p>
        </p:txBody>
      </p:sp>
      <p:sp>
        <p:nvSpPr>
          <p:cNvPr id="137" name="Google Shape;137;p22">
            <a:extLst>
              <a:ext uri="{FF2B5EF4-FFF2-40B4-BE49-F238E27FC236}">
                <a16:creationId xmlns:a16="http://schemas.microsoft.com/office/drawing/2014/main" id="{9D91A451-D34F-19F9-38BD-C969AAE4F922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3224462" y="683394"/>
            <a:ext cx="5297237" cy="388543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chemeClr val="bg1"/>
                </a:solidFill>
                <a:latin typeface="+mn-lt"/>
              </a:rPr>
              <a:t>Each of us lives in a watershed, regardless of how far we are from a body of water.</a:t>
            </a:r>
            <a:endParaRPr dirty="0">
              <a:solidFill>
                <a:schemeClr val="bg1"/>
              </a:solidFill>
              <a:latin typeface="+mn-lt"/>
            </a:endParaRP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" dirty="0">
                <a:solidFill>
                  <a:schemeClr val="bg1"/>
                </a:solidFill>
                <a:latin typeface="+mn-lt"/>
              </a:rPr>
              <a:t>A </a:t>
            </a:r>
            <a:r>
              <a:rPr lang="en" b="1" dirty="0">
                <a:solidFill>
                  <a:schemeClr val="bg1"/>
                </a:solidFill>
                <a:latin typeface="+mn-lt"/>
              </a:rPr>
              <a:t>watershed</a:t>
            </a:r>
            <a:r>
              <a:rPr lang="en" dirty="0">
                <a:solidFill>
                  <a:schemeClr val="bg1"/>
                </a:solidFill>
                <a:latin typeface="+mn-lt"/>
              </a:rPr>
              <a:t> is the area of land that drains rainfall, snowmelt, sediment and dissolved materials to a particular water body, such as a stream, river, lake, reservoir or marine </a:t>
            </a:r>
            <a:r>
              <a:rPr lang="en" dirty="0" err="1">
                <a:solidFill>
                  <a:schemeClr val="bg1"/>
                </a:solidFill>
                <a:latin typeface="+mn-lt"/>
              </a:rPr>
              <a:t>harbour</a:t>
            </a:r>
            <a:r>
              <a:rPr lang="en" dirty="0">
                <a:solidFill>
                  <a:schemeClr val="bg1"/>
                </a:solidFill>
                <a:latin typeface="+mn-lt"/>
              </a:rPr>
              <a:t>.</a:t>
            </a: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-CA" dirty="0">
                <a:solidFill>
                  <a:schemeClr val="tx2"/>
                </a:solidFill>
                <a:latin typeface="+mn-lt"/>
              </a:rPr>
              <a:t>The physical characteristics of a watershed – the geology, soil, vegetation and slope, as well as human land uses – influence the quality and quantity of the water that flows through it.</a:t>
            </a:r>
          </a:p>
        </p:txBody>
      </p:sp>
      <p:sp>
        <p:nvSpPr>
          <p:cNvPr id="138" name="Google Shape;138;p22">
            <a:extLst>
              <a:ext uri="{FF2B5EF4-FFF2-40B4-BE49-F238E27FC236}">
                <a16:creationId xmlns:a16="http://schemas.microsoft.com/office/drawing/2014/main" id="{DBB7ED5B-17CF-D27E-577C-39A91A1017F4}"/>
              </a:ext>
            </a:extLst>
          </p:cNvPr>
          <p:cNvSpPr txBox="1"/>
          <p:nvPr/>
        </p:nvSpPr>
        <p:spPr>
          <a:xfrm>
            <a:off x="3678540" y="4617150"/>
            <a:ext cx="5391900" cy="38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b="1" dirty="0">
                <a:solidFill>
                  <a:schemeClr val="bg1"/>
                </a:solidFill>
                <a:latin typeface="+mn-lt"/>
                <a:ea typeface="Open Sans"/>
                <a:cs typeface="Open Sans"/>
                <a:sym typeface="Open Sans"/>
              </a:rPr>
              <a:t>(Source: </a:t>
            </a:r>
            <a:r>
              <a:rPr lang="en" sz="1000" dirty="0">
                <a:solidFill>
                  <a:schemeClr val="bg1"/>
                </a:solidFill>
                <a:latin typeface="+mn-lt"/>
                <a:ea typeface="Open Sans"/>
                <a:cs typeface="Open Sans"/>
                <a:sym typeface="Open Sans"/>
              </a:rPr>
              <a:t>Capital Regional District’s </a:t>
            </a:r>
            <a:r>
              <a:rPr lang="en" sz="1000" i="1" dirty="0">
                <a:solidFill>
                  <a:schemeClr val="bg1"/>
                </a:solidFill>
                <a:latin typeface="+mn-lt"/>
                <a:ea typeface="Open Sans"/>
                <a:cs typeface="Open Sans"/>
                <a:sym typeface="Open Sans"/>
              </a:rPr>
              <a:t>Watershed Basics</a:t>
            </a:r>
            <a:r>
              <a:rPr lang="en" sz="1000" dirty="0">
                <a:solidFill>
                  <a:schemeClr val="bg1"/>
                </a:solidFill>
                <a:latin typeface="+mn-lt"/>
                <a:ea typeface="Open Sans"/>
                <a:cs typeface="Open Sans"/>
                <a:sym typeface="Open Sans"/>
              </a:rPr>
              <a:t>)</a:t>
            </a:r>
            <a:endParaRPr sz="1000" dirty="0">
              <a:solidFill>
                <a:schemeClr val="bg1"/>
              </a:solidFill>
              <a:latin typeface="+mn-lt"/>
              <a:ea typeface="Open Sans"/>
              <a:cs typeface="Open Sans"/>
              <a:sym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14625523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">
          <a:extLst>
            <a:ext uri="{FF2B5EF4-FFF2-40B4-BE49-F238E27FC236}">
              <a16:creationId xmlns:a16="http://schemas.microsoft.com/office/drawing/2014/main" id="{B3AE89A6-67EA-679C-51B4-5FA5B58241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23">
            <a:extLst>
              <a:ext uri="{FF2B5EF4-FFF2-40B4-BE49-F238E27FC236}">
                <a16:creationId xmlns:a16="http://schemas.microsoft.com/office/drawing/2014/main" id="{003315B4-6472-1B95-933D-5054C11D908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11702" y="480649"/>
            <a:ext cx="3240968" cy="755700"/>
          </a:xfr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-CA"/>
              <a:t>Components of Watersheds</a:t>
            </a:r>
          </a:p>
        </p:txBody>
      </p:sp>
      <p:sp>
        <p:nvSpPr>
          <p:cNvPr id="145" name="Google Shape;145;p23">
            <a:extLst>
              <a:ext uri="{FF2B5EF4-FFF2-40B4-BE49-F238E27FC236}">
                <a16:creationId xmlns:a16="http://schemas.microsoft.com/office/drawing/2014/main" id="{AD7CB8C0-145F-EC49-3676-C4A40B7AEDE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311150" y="1389063"/>
            <a:ext cx="2879725" cy="3179762"/>
          </a:xfr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-CA" dirty="0"/>
              <a:t>upland areas such as forests and meadows</a:t>
            </a:r>
          </a:p>
          <a:p>
            <a:pPr lvl="0"/>
            <a:r>
              <a:rPr lang="en-CA" dirty="0"/>
              <a:t>streams and rivers</a:t>
            </a:r>
          </a:p>
          <a:p>
            <a:pPr lvl="0"/>
            <a:r>
              <a:rPr lang="en-CA" dirty="0"/>
              <a:t>lakes</a:t>
            </a:r>
          </a:p>
          <a:p>
            <a:pPr lvl="0"/>
            <a:r>
              <a:rPr lang="en-CA" dirty="0"/>
              <a:t>wetlands</a:t>
            </a:r>
          </a:p>
          <a:p>
            <a:pPr lvl="0"/>
            <a:r>
              <a:rPr lang="en-CA" dirty="0"/>
              <a:t>marine </a:t>
            </a:r>
            <a:r>
              <a:rPr lang="en-CA" dirty="0" err="1"/>
              <a:t>harbours</a:t>
            </a:r>
            <a:r>
              <a:rPr lang="en-CA" dirty="0"/>
              <a:t> and shorelines</a:t>
            </a:r>
          </a:p>
          <a:p>
            <a:pPr lvl="0"/>
            <a:r>
              <a:rPr lang="en-CA" dirty="0"/>
              <a:t>riparian zones, areas of saturated soils and water-loving vegetation that surround water bodies</a:t>
            </a:r>
          </a:p>
        </p:txBody>
      </p:sp>
      <p:pic>
        <p:nvPicPr>
          <p:cNvPr id="8" name="Picture 7" descr="A diagram of a river flowing through a river&#10;&#10;AI-generated content may be incorrect.">
            <a:extLst>
              <a:ext uri="{FF2B5EF4-FFF2-40B4-BE49-F238E27FC236}">
                <a16:creationId xmlns:a16="http://schemas.microsoft.com/office/drawing/2014/main" id="{3A08701A-B856-550B-E811-EE0CD56678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6726" y="57414"/>
            <a:ext cx="5590647" cy="4947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07717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7">
          <a:extLst>
            <a:ext uri="{FF2B5EF4-FFF2-40B4-BE49-F238E27FC236}">
              <a16:creationId xmlns:a16="http://schemas.microsoft.com/office/drawing/2014/main" id="{A7BBD3B0-FA6C-16E8-BBBC-79A27A0A36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25">
            <a:extLst>
              <a:ext uri="{FF2B5EF4-FFF2-40B4-BE49-F238E27FC236}">
                <a16:creationId xmlns:a16="http://schemas.microsoft.com/office/drawing/2014/main" id="{00CC7374-1E3D-CFAA-9C21-C6AF3EA80BA5}"/>
              </a:ext>
            </a:extLst>
          </p:cNvPr>
          <p:cNvSpPr txBox="1"/>
          <p:nvPr/>
        </p:nvSpPr>
        <p:spPr>
          <a:xfrm>
            <a:off x="489028" y="4284301"/>
            <a:ext cx="3511472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dirty="0">
                <a:latin typeface="+mn-lt"/>
                <a:ea typeface="Open Sans"/>
                <a:cs typeface="Open Sans"/>
                <a:sym typeface="Open Sans"/>
              </a:rPr>
              <a:t>( Map Source: Capital Regional District’s </a:t>
            </a:r>
            <a:br>
              <a:rPr lang="en" sz="800" dirty="0">
                <a:latin typeface="+mn-lt"/>
                <a:ea typeface="Open Sans"/>
                <a:cs typeface="Open Sans"/>
                <a:sym typeface="Open Sans"/>
              </a:rPr>
            </a:br>
            <a:r>
              <a:rPr lang="en-CA" sz="800" i="1" dirty="0">
                <a:latin typeface="+mn-lt"/>
                <a:ea typeface="Open Sans"/>
                <a:cs typeface="Open Sans"/>
                <a:sym typeface="Open Sans"/>
              </a:rPr>
              <a:t>Watersheds of Greater Victoria School Version</a:t>
            </a:r>
            <a:endParaRPr sz="800" i="1" dirty="0">
              <a:latin typeface="+mn-lt"/>
              <a:ea typeface="Open Sans"/>
              <a:cs typeface="Open Sans"/>
              <a:sym typeface="Open Sans"/>
            </a:endParaRPr>
          </a:p>
          <a:p>
            <a:pPr lvl="0" algn="r"/>
            <a:r>
              <a:rPr lang="en-CA" sz="800" i="1" u="sng" dirty="0">
                <a:solidFill>
                  <a:schemeClr val="hlink"/>
                </a:solidFill>
                <a:latin typeface="+mn-lt"/>
                <a:ea typeface="Open Sans"/>
                <a:cs typeface="Open Sans"/>
                <a:sym typeface="Open Sans"/>
                <a:hlinkClick r:id="rId3"/>
              </a:rPr>
              <a:t>https://www.crd.ca/environment/education-outreach/resources-educators</a:t>
            </a:r>
            <a:r>
              <a:rPr lang="en" sz="800" i="1" dirty="0">
                <a:latin typeface="+mn-lt"/>
                <a:ea typeface="Open Sans"/>
                <a:cs typeface="Open Sans"/>
                <a:sym typeface="Open Sans"/>
              </a:rPr>
              <a:t> </a:t>
            </a:r>
            <a:r>
              <a:rPr lang="en" sz="800" dirty="0">
                <a:latin typeface="+mn-lt"/>
                <a:ea typeface="Open Sans"/>
                <a:cs typeface="Open Sans"/>
                <a:sym typeface="Open Sans"/>
              </a:rPr>
              <a:t>)</a:t>
            </a:r>
            <a:endParaRPr sz="800" dirty="0">
              <a:latin typeface="+mn-lt"/>
              <a:ea typeface="Open Sans"/>
              <a:cs typeface="Open Sans"/>
              <a:sym typeface="Open San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8B60780-0A6B-9757-08B8-D7B87CC8BB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Watershed </a:t>
            </a:r>
            <a:br>
              <a:rPr lang="en-US" dirty="0"/>
            </a:br>
            <a:r>
              <a:rPr lang="en-US" dirty="0"/>
              <a:t>Are You In?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9BC91C2-FFBA-3195-38F9-34F90446C4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11700" y="1389600"/>
            <a:ext cx="3240969" cy="2730844"/>
          </a:xfrm>
        </p:spPr>
        <p:txBody>
          <a:bodyPr/>
          <a:lstStyle/>
          <a:p>
            <a:r>
              <a:rPr lang="en-US" dirty="0"/>
              <a:t>Many cities and regions have had their watersheds mapped, with the maps available to the public.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EF32B41-D37F-7C71-9A90-B37BE92466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00500" y="0"/>
            <a:ext cx="51435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23584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7">
          <a:extLst>
            <a:ext uri="{FF2B5EF4-FFF2-40B4-BE49-F238E27FC236}">
              <a16:creationId xmlns:a16="http://schemas.microsoft.com/office/drawing/2014/main" id="{5F3F4F39-0A5E-EFCE-223A-817C434D86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25">
            <a:extLst>
              <a:ext uri="{FF2B5EF4-FFF2-40B4-BE49-F238E27FC236}">
                <a16:creationId xmlns:a16="http://schemas.microsoft.com/office/drawing/2014/main" id="{A42E456A-8A4C-C7D2-A002-8EB7BB060835}"/>
              </a:ext>
            </a:extLst>
          </p:cNvPr>
          <p:cNvSpPr txBox="1"/>
          <p:nvPr/>
        </p:nvSpPr>
        <p:spPr>
          <a:xfrm>
            <a:off x="489028" y="4284301"/>
            <a:ext cx="3511472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dirty="0">
                <a:latin typeface="+mn-lt"/>
                <a:ea typeface="Open Sans"/>
                <a:cs typeface="Open Sans"/>
                <a:sym typeface="Open Sans"/>
              </a:rPr>
              <a:t>( Map Source: </a:t>
            </a:r>
            <a:r>
              <a:rPr lang="en-CA" sz="800" i="1" dirty="0">
                <a:latin typeface="+mn-lt"/>
                <a:ea typeface="Open Sans"/>
                <a:cs typeface="Open Sans"/>
                <a:sym typeface="Open Sans"/>
              </a:rPr>
              <a:t>BC Water Resources Atlas</a:t>
            </a:r>
            <a:r>
              <a:rPr lang="en-CA" sz="800" dirty="0">
                <a:latin typeface="+mn-lt"/>
                <a:ea typeface="Open Sans"/>
                <a:cs typeface="Open Sans"/>
                <a:sym typeface="Open Sans"/>
              </a:rPr>
              <a:t> zoomed in, </a:t>
            </a:r>
            <a:br>
              <a:rPr lang="en-CA" sz="800" dirty="0">
                <a:latin typeface="+mn-lt"/>
                <a:ea typeface="Open Sans"/>
                <a:cs typeface="Open Sans"/>
                <a:sym typeface="Open Sans"/>
              </a:rPr>
            </a:br>
            <a:r>
              <a:rPr lang="en-CA" sz="800" dirty="0">
                <a:latin typeface="+mn-lt"/>
                <a:ea typeface="Open Sans"/>
                <a:cs typeface="Open Sans"/>
                <a:sym typeface="Open Sans"/>
              </a:rPr>
              <a:t>and with Community Watersheds layer active</a:t>
            </a:r>
            <a:endParaRPr sz="800" i="1" dirty="0">
              <a:latin typeface="+mn-lt"/>
              <a:ea typeface="Open Sans"/>
              <a:cs typeface="Open Sans"/>
              <a:sym typeface="Open Sans"/>
            </a:endParaRPr>
          </a:p>
          <a:p>
            <a:pPr lvl="0" algn="r"/>
            <a:r>
              <a:rPr lang="en-CA" sz="800" i="1" u="sng" dirty="0">
                <a:solidFill>
                  <a:schemeClr val="hlink"/>
                </a:solidFill>
                <a:latin typeface="+mn-lt"/>
                <a:ea typeface="Open Sans"/>
                <a:cs typeface="Open Sans"/>
                <a:sym typeface="Open Sans"/>
                <a:hlinkClick r:id="rId3"/>
              </a:rPr>
              <a:t>https://maps.gov.bc.ca/ess/hm/wrbc/</a:t>
            </a:r>
            <a:r>
              <a:rPr lang="en" sz="800" dirty="0">
                <a:latin typeface="+mn-lt"/>
                <a:ea typeface="Open Sans"/>
                <a:cs typeface="Open Sans"/>
                <a:sym typeface="Open Sans"/>
              </a:rPr>
              <a:t> )</a:t>
            </a:r>
            <a:endParaRPr sz="800" dirty="0">
              <a:latin typeface="+mn-lt"/>
              <a:ea typeface="Open Sans"/>
              <a:cs typeface="Open Sans"/>
              <a:sym typeface="Open San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67AD52-3B74-58A0-730B-ACF1C73B95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2" y="480649"/>
            <a:ext cx="3511472" cy="755700"/>
          </a:xfrm>
        </p:spPr>
        <p:txBody>
          <a:bodyPr/>
          <a:lstStyle/>
          <a:p>
            <a:r>
              <a:rPr lang="en-US" dirty="0"/>
              <a:t>Check out the </a:t>
            </a:r>
            <a:br>
              <a:rPr lang="en-US" dirty="0"/>
            </a:br>
            <a:r>
              <a:rPr lang="en-US" i="1" dirty="0"/>
              <a:t>BC Water Resources Atlas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272A891-5426-526A-F9BA-E07403BC9D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00500" y="0"/>
            <a:ext cx="51435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4110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7">
          <a:extLst>
            <a:ext uri="{FF2B5EF4-FFF2-40B4-BE49-F238E27FC236}">
              <a16:creationId xmlns:a16="http://schemas.microsoft.com/office/drawing/2014/main" id="{9E85BBD8-BBDE-6A05-6267-9E800D8ACE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25">
            <a:extLst>
              <a:ext uri="{FF2B5EF4-FFF2-40B4-BE49-F238E27FC236}">
                <a16:creationId xmlns:a16="http://schemas.microsoft.com/office/drawing/2014/main" id="{11787755-AE76-F3EF-3BFC-12EF27499AF0}"/>
              </a:ext>
            </a:extLst>
          </p:cNvPr>
          <p:cNvSpPr txBox="1"/>
          <p:nvPr/>
        </p:nvSpPr>
        <p:spPr>
          <a:xfrm>
            <a:off x="1814609" y="4285001"/>
            <a:ext cx="3511472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dirty="0">
                <a:latin typeface="+mn-lt"/>
                <a:ea typeface="Open Sans"/>
                <a:cs typeface="Open Sans"/>
                <a:sym typeface="Open Sans"/>
              </a:rPr>
              <a:t>( Map Source: Capital Regional District’s </a:t>
            </a:r>
            <a:br>
              <a:rPr lang="en" sz="800" dirty="0">
                <a:latin typeface="+mn-lt"/>
                <a:ea typeface="Open Sans"/>
                <a:cs typeface="Open Sans"/>
                <a:sym typeface="Open Sans"/>
              </a:rPr>
            </a:br>
            <a:r>
              <a:rPr lang="en-CA" sz="800" i="1" dirty="0">
                <a:latin typeface="+mn-lt"/>
                <a:ea typeface="Open Sans"/>
                <a:cs typeface="Open Sans"/>
                <a:sym typeface="Open Sans"/>
              </a:rPr>
              <a:t>Watershed Maps &amp; Diagrams</a:t>
            </a:r>
            <a:endParaRPr sz="800" i="1" dirty="0">
              <a:latin typeface="+mn-lt"/>
              <a:ea typeface="Open Sans"/>
              <a:cs typeface="Open Sans"/>
              <a:sym typeface="Open Sans"/>
            </a:endParaRPr>
          </a:p>
          <a:p>
            <a:pPr lvl="0" algn="r"/>
            <a:r>
              <a:rPr lang="en-CA" sz="800" i="1" u="sng" dirty="0">
                <a:solidFill>
                  <a:schemeClr val="hlink"/>
                </a:solidFill>
                <a:latin typeface="+mn-lt"/>
                <a:ea typeface="Open Sans"/>
                <a:cs typeface="Open Sans"/>
                <a:sym typeface="Open Sans"/>
                <a:hlinkClick r:id="rId3"/>
              </a:rPr>
              <a:t>https://www.crd.ca/environment/stormwater-watersheds-harbours/watersheds/watershed-maps-diagrams</a:t>
            </a:r>
            <a:r>
              <a:rPr lang="en" sz="800" i="1" dirty="0">
                <a:latin typeface="+mn-lt"/>
                <a:ea typeface="Open Sans"/>
                <a:cs typeface="Open Sans"/>
                <a:sym typeface="Open Sans"/>
              </a:rPr>
              <a:t> </a:t>
            </a:r>
            <a:r>
              <a:rPr lang="en" sz="800" dirty="0">
                <a:latin typeface="+mn-lt"/>
                <a:ea typeface="Open Sans"/>
                <a:cs typeface="Open Sans"/>
                <a:sym typeface="Open Sans"/>
              </a:rPr>
              <a:t>)</a:t>
            </a:r>
            <a:endParaRPr sz="800" dirty="0">
              <a:latin typeface="+mn-lt"/>
              <a:ea typeface="Open Sans"/>
              <a:cs typeface="Open Sans"/>
              <a:sym typeface="Open Sans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BDAC09A-16B8-DAA6-3F5B-34620273AAD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26081" y="0"/>
            <a:ext cx="3817919" cy="51435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408D1D7-3B05-EC15-037C-4F1A2415F7E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6255" y="1413683"/>
            <a:ext cx="5023470" cy="2825702"/>
          </a:xfrm>
          <a:prstGeom prst="rect">
            <a:avLst/>
          </a:prstGeom>
        </p:spPr>
      </p:pic>
      <p:sp>
        <p:nvSpPr>
          <p:cNvPr id="11" name="Title 10">
            <a:extLst>
              <a:ext uri="{FF2B5EF4-FFF2-40B4-BE49-F238E27FC236}">
                <a16:creationId xmlns:a16="http://schemas.microsoft.com/office/drawing/2014/main" id="{26AE26DB-3BCF-B2E0-51F4-6A7CC58C10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0" y="445025"/>
            <a:ext cx="4918025" cy="707400"/>
          </a:xfrm>
        </p:spPr>
        <p:txBody>
          <a:bodyPr/>
          <a:lstStyle/>
          <a:p>
            <a:r>
              <a:rPr lang="en-US" sz="1600" b="1" dirty="0"/>
              <a:t>EXAMPLE: </a:t>
            </a:r>
            <a:br>
              <a:rPr lang="en-US" dirty="0"/>
            </a:br>
            <a:r>
              <a:rPr lang="en-US" dirty="0"/>
              <a:t>Douglas Creek Watershed</a:t>
            </a:r>
          </a:p>
        </p:txBody>
      </p:sp>
    </p:spTree>
    <p:extLst>
      <p:ext uri="{BB962C8B-B14F-4D97-AF65-F5344CB8AC3E}">
        <p14:creationId xmlns:p14="http://schemas.microsoft.com/office/powerpoint/2010/main" val="33230048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2">
          <a:extLst>
            <a:ext uri="{FF2B5EF4-FFF2-40B4-BE49-F238E27FC236}">
              <a16:creationId xmlns:a16="http://schemas.microsoft.com/office/drawing/2014/main" id="{AE0F6AD5-A126-19C6-3DE6-0F59CB39BA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27">
            <a:extLst>
              <a:ext uri="{FF2B5EF4-FFF2-40B4-BE49-F238E27FC236}">
                <a16:creationId xmlns:a16="http://schemas.microsoft.com/office/drawing/2014/main" id="{79C2D122-EA47-F215-EDB7-18DA5B9B92D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11702" y="480649"/>
            <a:ext cx="3240968" cy="755700"/>
          </a:xfr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-CA" dirty="0"/>
              <a:t>Functions of Watersheds</a:t>
            </a:r>
          </a:p>
        </p:txBody>
      </p:sp>
      <p:sp>
        <p:nvSpPr>
          <p:cNvPr id="174" name="Google Shape;174;p27">
            <a:extLst>
              <a:ext uri="{FF2B5EF4-FFF2-40B4-BE49-F238E27FC236}">
                <a16:creationId xmlns:a16="http://schemas.microsoft.com/office/drawing/2014/main" id="{32239E08-380C-D751-A3A6-DFD34CA9871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3240969" cy="3179400"/>
          </a:xfr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-CA" dirty="0"/>
              <a:t>Rivers and streams, sometimes called the “arteries of the land,” nourish and connect ecosystems throughout the watershed.</a:t>
            </a:r>
          </a:p>
          <a:p>
            <a:pPr marL="152400" lvl="0" indent="0">
              <a:buNone/>
            </a:pPr>
            <a:endParaRPr lang="en-CA" dirty="0"/>
          </a:p>
          <a:p>
            <a:pPr lvl="0"/>
            <a:r>
              <a:rPr lang="en-CA" dirty="0"/>
              <a:t>Watersheds provide habitat for fish (including the Pacific salmon), birds, mammals, as well as insects and other invertebrates.</a:t>
            </a:r>
          </a:p>
          <a:p>
            <a:pPr lvl="0"/>
            <a:endParaRPr lang="en-CA" dirty="0"/>
          </a:p>
        </p:txBody>
      </p:sp>
      <p:pic>
        <p:nvPicPr>
          <p:cNvPr id="3" name="Picture 2" descr="A couple of fish swimming in the water&#10;&#10;AI-generated content may be incorrect.">
            <a:extLst>
              <a:ext uri="{FF2B5EF4-FFF2-40B4-BE49-F238E27FC236}">
                <a16:creationId xmlns:a16="http://schemas.microsoft.com/office/drawing/2014/main" id="{DBC2301A-B399-B0AB-CE1B-C6D8E4D6F5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0500" y="0"/>
            <a:ext cx="51435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214628"/>
      </p:ext>
    </p:extLst>
  </p:cSld>
  <p:clrMapOvr>
    <a:masterClrMapping/>
  </p:clrMapOvr>
</p:sld>
</file>

<file path=ppt/theme/theme1.xml><?xml version="1.0" encoding="utf-8"?>
<a:theme xmlns:a="http://schemas.openxmlformats.org/drawingml/2006/main" name="Tropic">
  <a:themeElements>
    <a:clrScheme name="ENBS">
      <a:dk1>
        <a:srgbClr val="0F6680"/>
      </a:dk1>
      <a:lt1>
        <a:srgbClr val="FFFFFF"/>
      </a:lt1>
      <a:dk2>
        <a:srgbClr val="465559"/>
      </a:dk2>
      <a:lt2>
        <a:srgbClr val="CEE2C9"/>
      </a:lt2>
      <a:accent1>
        <a:srgbClr val="F1F276"/>
      </a:accent1>
      <a:accent2>
        <a:srgbClr val="95B3AB"/>
      </a:accent2>
      <a:accent3>
        <a:srgbClr val="E6EDF2"/>
      </a:accent3>
      <a:accent4>
        <a:srgbClr val="888888"/>
      </a:accent4>
      <a:accent5>
        <a:srgbClr val="998888"/>
      </a:accent5>
      <a:accent6>
        <a:srgbClr val="889988"/>
      </a:accent6>
      <a:hlink>
        <a:srgbClr val="006690"/>
      </a:hlink>
      <a:folHlink>
        <a:srgbClr val="006690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316</TotalTime>
  <Words>758</Words>
  <Application>Microsoft Macintosh PowerPoint</Application>
  <PresentationFormat>On-screen Show (16:9)</PresentationFormat>
  <Paragraphs>75</Paragraphs>
  <Slides>21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6" baseType="lpstr">
      <vt:lpstr>Calibri</vt:lpstr>
      <vt:lpstr>Georgia</vt:lpstr>
      <vt:lpstr>Open Sans</vt:lpstr>
      <vt:lpstr>Arial</vt:lpstr>
      <vt:lpstr>Tropic</vt:lpstr>
      <vt:lpstr>Introduction to Watersheds &amp; Biodiversity</vt:lpstr>
      <vt:lpstr>Learning Objectives</vt:lpstr>
      <vt:lpstr>Global Water Cycle</vt:lpstr>
      <vt:lpstr>What is a Watershed?</vt:lpstr>
      <vt:lpstr>Components of Watersheds</vt:lpstr>
      <vt:lpstr>What Watershed  Are You In?</vt:lpstr>
      <vt:lpstr>Check out the  BC Water Resources Atlas</vt:lpstr>
      <vt:lpstr>EXAMPLE:  Douglas Creek Watershed</vt:lpstr>
      <vt:lpstr>Functions of Watersheds</vt:lpstr>
      <vt:lpstr>Functions of Watersheds</vt:lpstr>
      <vt:lpstr>PowerPoint Presentation</vt:lpstr>
      <vt:lpstr>ACTIVITY:  Look Inside a Watershed…</vt:lpstr>
      <vt:lpstr>CASE STUDY:  Bowker Creek</vt:lpstr>
      <vt:lpstr>CASE STUDY:  Fraser River</vt:lpstr>
      <vt:lpstr>PowerPoint Presentation</vt:lpstr>
      <vt:lpstr>Biodiversity</vt:lpstr>
      <vt:lpstr>Biodiversity</vt:lpstr>
      <vt:lpstr>PowerPoint Presentation</vt:lpstr>
      <vt:lpstr>PowerPoint Presentation</vt:lpstr>
      <vt:lpstr>EXIT CARD: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Emrys Miller</cp:lastModifiedBy>
  <cp:revision>25</cp:revision>
  <dcterms:modified xsi:type="dcterms:W3CDTF">2026-03-24T23:59:42Z</dcterms:modified>
</cp:coreProperties>
</file>